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52" r:id="rId2"/>
    <p:sldId id="355" r:id="rId3"/>
    <p:sldId id="262" r:id="rId4"/>
    <p:sldId id="263" r:id="rId5"/>
    <p:sldId id="264" r:id="rId6"/>
    <p:sldId id="265" r:id="rId7"/>
    <p:sldId id="266" r:id="rId8"/>
    <p:sldId id="267" r:id="rId9"/>
    <p:sldId id="270" r:id="rId10"/>
    <p:sldId id="273" r:id="rId11"/>
    <p:sldId id="275" r:id="rId12"/>
    <p:sldId id="274" r:id="rId13"/>
    <p:sldId id="280" r:id="rId14"/>
    <p:sldId id="260" r:id="rId15"/>
    <p:sldId id="281" r:id="rId16"/>
    <p:sldId id="279" r:id="rId17"/>
    <p:sldId id="286" r:id="rId18"/>
    <p:sldId id="287" r:id="rId19"/>
    <p:sldId id="288" r:id="rId20"/>
    <p:sldId id="289" r:id="rId21"/>
    <p:sldId id="292" r:id="rId22"/>
    <p:sldId id="293" r:id="rId23"/>
    <p:sldId id="296" r:id="rId24"/>
    <p:sldId id="344" r:id="rId25"/>
    <p:sldId id="299" r:id="rId26"/>
    <p:sldId id="300" r:id="rId27"/>
    <p:sldId id="301" r:id="rId28"/>
    <p:sldId id="303" r:id="rId29"/>
    <p:sldId id="324" r:id="rId30"/>
    <p:sldId id="310" r:id="rId31"/>
    <p:sldId id="302" r:id="rId32"/>
    <p:sldId id="337" r:id="rId33"/>
    <p:sldId id="304" r:id="rId34"/>
    <p:sldId id="305" r:id="rId35"/>
    <p:sldId id="306" r:id="rId36"/>
    <p:sldId id="311" r:id="rId37"/>
    <p:sldId id="313" r:id="rId38"/>
    <p:sldId id="282" r:id="rId39"/>
    <p:sldId id="312" r:id="rId40"/>
    <p:sldId id="314" r:id="rId41"/>
    <p:sldId id="318" r:id="rId42"/>
    <p:sldId id="317" r:id="rId43"/>
    <p:sldId id="316" r:id="rId44"/>
    <p:sldId id="315" r:id="rId45"/>
    <p:sldId id="319" r:id="rId46"/>
    <p:sldId id="343" r:id="rId47"/>
    <p:sldId id="350" r:id="rId48"/>
    <p:sldId id="320" r:id="rId49"/>
    <p:sldId id="321" r:id="rId50"/>
    <p:sldId id="354" r:id="rId51"/>
    <p:sldId id="323" r:id="rId52"/>
    <p:sldId id="325" r:id="rId53"/>
    <p:sldId id="326" r:id="rId54"/>
    <p:sldId id="328" r:id="rId55"/>
    <p:sldId id="283" r:id="rId56"/>
    <p:sldId id="332" r:id="rId57"/>
    <p:sldId id="351" r:id="rId58"/>
    <p:sldId id="346" r:id="rId59"/>
    <p:sldId id="348" r:id="rId60"/>
    <p:sldId id="331" r:id="rId61"/>
    <p:sldId id="334" r:id="rId62"/>
    <p:sldId id="345" r:id="rId63"/>
    <p:sldId id="356" r:id="rId64"/>
    <p:sldId id="349" r:id="rId65"/>
    <p:sldId id="335" r:id="rId66"/>
    <p:sldId id="336" r:id="rId67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412" autoAdjust="0"/>
  </p:normalViewPr>
  <p:slideViewPr>
    <p:cSldViewPr snapToGrid="0">
      <p:cViewPr>
        <p:scale>
          <a:sx n="66" d="100"/>
          <a:sy n="66" d="100"/>
        </p:scale>
        <p:origin x="76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ropbox\Dropbox%20(Personal)\@axprint\slideshare\growth\my%20slideshare%20funnel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bar"/>
        <c:grouping val="stacked"/>
        <c:varyColors val="0"/>
        <c:ser>
          <c:idx val="0"/>
          <c:order val="0"/>
          <c:invertIfNegative val="0"/>
          <c:cat>
            <c:strRef>
              <c:f>Sheet1!$C$8:$C$12</c:f>
              <c:strCache>
                <c:ptCount val="5"/>
                <c:pt idx="0">
                  <c:v>توصیه / اشتراک</c:v>
                </c:pt>
                <c:pt idx="1">
                  <c:v>نگهداری / فالو</c:v>
                </c:pt>
                <c:pt idx="2">
                  <c:v>فعال سازی / لایک</c:v>
                </c:pt>
                <c:pt idx="3">
                  <c:v>فعال سازی / دانلود</c:v>
                </c:pt>
                <c:pt idx="4">
                  <c:v>جذب / بازدید</c:v>
                </c:pt>
              </c:strCache>
            </c:strRef>
          </c:cat>
          <c:val>
            <c:numRef>
              <c:f>Sheet1!$D$8:$D$12</c:f>
              <c:numCache>
                <c:formatCode>General</c:formatCode>
                <c:ptCount val="5"/>
                <c:pt idx="0">
                  <c:v>1.6639705882352942</c:v>
                </c:pt>
                <c:pt idx="1">
                  <c:v>0.30514705882352888</c:v>
                </c:pt>
                <c:pt idx="2">
                  <c:v>0.50882352941176456</c:v>
                </c:pt>
                <c:pt idx="3">
                  <c:v>5.7852941176470587</c:v>
                </c:pt>
                <c:pt idx="4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E5-45BC-AE12-FEB764A618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50668400"/>
        <c:axId val="250671664"/>
      </c:barChart>
      <c:catAx>
        <c:axId val="250668400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250671664"/>
        <c:crosses val="autoZero"/>
        <c:auto val="1"/>
        <c:lblAlgn val="ctr"/>
        <c:lblOffset val="100"/>
        <c:noMultiLvlLbl val="0"/>
      </c:catAx>
      <c:valAx>
        <c:axId val="250671664"/>
        <c:scaling>
          <c:orientation val="minMax"/>
          <c:max val="100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fa-IR"/>
                  <a:t>درصد</a:t>
                </a:r>
                <a:endParaRPr lang="en-US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25066840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050">
          <a:cs typeface="B Yekan" pitchFamily="2" charset="-78"/>
        </a:defRPr>
      </a:pPr>
      <a:endParaRPr lang="fa-I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ED96E9-28C2-4E55-9CA8-787EC66BE866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560DC8-DF44-4CBD-8949-803B0F5A4C82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fa-IR" b="1" dirty="0" smtClean="0">
              <a:solidFill>
                <a:schemeClr val="tx1">
                  <a:lumMod val="65000"/>
                  <a:lumOff val="35000"/>
                </a:schemeClr>
              </a:solidFill>
              <a:cs typeface="B Roya" panose="00000400000000000000" pitchFamily="2" charset="-78"/>
            </a:rPr>
            <a:t>ایده</a:t>
          </a:r>
          <a:endParaRPr lang="en-US" b="1" dirty="0">
            <a:solidFill>
              <a:schemeClr val="tx1">
                <a:lumMod val="65000"/>
                <a:lumOff val="35000"/>
              </a:schemeClr>
            </a:solidFill>
            <a:cs typeface="B Roya" panose="00000400000000000000" pitchFamily="2" charset="-78"/>
          </a:endParaRPr>
        </a:p>
      </dgm:t>
    </dgm:pt>
    <dgm:pt modelId="{15A6E91C-1B78-4561-A71B-E2393F6A46F3}" type="parTrans" cxnId="{1767AFA3-7BCD-44AD-B4B2-DE64AAACAEEC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4B8FA615-AB3E-47D9-8E44-573D5FA6A066}" type="sibTrans" cxnId="{1767AFA3-7BCD-44AD-B4B2-DE64AAACAEEC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A985FD98-FB6B-4686-A2E8-A50CA3214EFB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a-IR" sz="3200" b="1" dirty="0" smtClean="0">
              <a:cs typeface="B Roya" panose="00000400000000000000" pitchFamily="2" charset="-78"/>
            </a:rPr>
            <a:t>بساز</a:t>
          </a:r>
          <a:endParaRPr lang="en-US" sz="3200" b="1" dirty="0">
            <a:cs typeface="B Roya" panose="00000400000000000000" pitchFamily="2" charset="-78"/>
          </a:endParaRPr>
        </a:p>
      </dgm:t>
    </dgm:pt>
    <dgm:pt modelId="{41DCF35B-37AD-435D-B3E5-8ED9BEF7D4E5}" type="parTrans" cxnId="{8A666363-1B91-46B0-AD01-2D8FF015A280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55D31EC7-FD85-4D84-9024-E33704641E41}" type="sibTrans" cxnId="{8A666363-1B91-46B0-AD01-2D8FF015A280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80F12070-0411-4EA3-90CA-ABB371D5A3D9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fa-IR" b="1" dirty="0" smtClean="0">
              <a:solidFill>
                <a:schemeClr val="tx1">
                  <a:lumMod val="65000"/>
                  <a:lumOff val="35000"/>
                </a:schemeClr>
              </a:solidFill>
              <a:cs typeface="B Roya" panose="00000400000000000000" pitchFamily="2" charset="-78"/>
            </a:rPr>
            <a:t>محصول</a:t>
          </a:r>
          <a:endParaRPr lang="en-US" b="1" dirty="0">
            <a:solidFill>
              <a:schemeClr val="tx1">
                <a:lumMod val="65000"/>
                <a:lumOff val="35000"/>
              </a:schemeClr>
            </a:solidFill>
            <a:cs typeface="B Roya" panose="00000400000000000000" pitchFamily="2" charset="-78"/>
          </a:endParaRPr>
        </a:p>
      </dgm:t>
    </dgm:pt>
    <dgm:pt modelId="{B53AB3D4-98D5-43BF-AF05-53297F855011}" type="parTrans" cxnId="{B34F77A7-79D8-4A5C-A510-8E524261DB2E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532B6517-58D0-43C7-AB32-DF44E7D045DB}" type="sibTrans" cxnId="{B34F77A7-79D8-4A5C-A510-8E524261DB2E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37985CAE-52C1-433E-B88F-E55D3AF47726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a-IR" sz="3200" b="1" dirty="0" smtClean="0">
              <a:cs typeface="B Roya" panose="00000400000000000000" pitchFamily="2" charset="-78"/>
            </a:rPr>
            <a:t>بسنج</a:t>
          </a:r>
          <a:endParaRPr lang="en-US" sz="3200" b="1" dirty="0">
            <a:cs typeface="B Roya" panose="00000400000000000000" pitchFamily="2" charset="-78"/>
          </a:endParaRPr>
        </a:p>
      </dgm:t>
    </dgm:pt>
    <dgm:pt modelId="{0F0732B5-FF11-43BE-B16F-7941A9E12859}" type="parTrans" cxnId="{7EA32CE2-D7C3-4C47-B596-4F878AEBB1C4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3FF5CC5E-0714-4A6A-A15C-A85487526C58}" type="sibTrans" cxnId="{7EA32CE2-D7C3-4C47-B596-4F878AEBB1C4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333323BB-4DDA-466B-9F7F-F248F8FEF92A}">
      <dgm:prSet phldrT="[Text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fa-IR" b="1" dirty="0" smtClean="0">
              <a:solidFill>
                <a:schemeClr val="tx1">
                  <a:lumMod val="65000"/>
                  <a:lumOff val="35000"/>
                </a:schemeClr>
              </a:solidFill>
              <a:cs typeface="B Roya" panose="00000400000000000000" pitchFamily="2" charset="-78"/>
            </a:rPr>
            <a:t>داده</a:t>
          </a:r>
          <a:endParaRPr lang="en-US" b="1" dirty="0">
            <a:solidFill>
              <a:schemeClr val="tx1">
                <a:lumMod val="65000"/>
                <a:lumOff val="35000"/>
              </a:schemeClr>
            </a:solidFill>
            <a:cs typeface="B Roya" panose="00000400000000000000" pitchFamily="2" charset="-78"/>
          </a:endParaRPr>
        </a:p>
      </dgm:t>
    </dgm:pt>
    <dgm:pt modelId="{C36DBBDE-1EAF-4752-8FB0-016171891B3D}" type="parTrans" cxnId="{02AE427D-63F6-4E0E-BC49-1B1162368FBC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AE79AB0B-92EC-452E-99F9-857468C9FF12}" type="sibTrans" cxnId="{02AE427D-63F6-4E0E-BC49-1B1162368FBC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0C39E3C8-ABA3-4EFF-9546-779E135781B2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fa-IR" sz="3200" b="1" dirty="0" smtClean="0">
              <a:cs typeface="B Roya" panose="00000400000000000000" pitchFamily="2" charset="-78"/>
            </a:rPr>
            <a:t>بیاموز</a:t>
          </a:r>
          <a:endParaRPr lang="en-US" sz="3200" b="1" dirty="0">
            <a:cs typeface="B Roya" panose="00000400000000000000" pitchFamily="2" charset="-78"/>
          </a:endParaRPr>
        </a:p>
      </dgm:t>
    </dgm:pt>
    <dgm:pt modelId="{91F291EB-F6C5-4BE9-A8C7-A84A62896EC2}" type="parTrans" cxnId="{6F951462-3E16-42CD-9645-B5DB6B5117FB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DD34C59E-3F1F-4424-B1C5-BF94CBD21EDA}" type="sibTrans" cxnId="{6F951462-3E16-42CD-9645-B5DB6B5117FB}">
      <dgm:prSet/>
      <dgm:spPr/>
      <dgm:t>
        <a:bodyPr/>
        <a:lstStyle/>
        <a:p>
          <a:endParaRPr lang="en-US" b="1">
            <a:cs typeface="B Roya" panose="00000400000000000000" pitchFamily="2" charset="-78"/>
          </a:endParaRPr>
        </a:p>
      </dgm:t>
    </dgm:pt>
    <dgm:pt modelId="{19291701-99CC-4E81-8968-848FA111156E}" type="pres">
      <dgm:prSet presAssocID="{8CED96E9-28C2-4E55-9CA8-787EC66BE86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3A49DC2-467B-4BD2-BE93-A64E624F1024}" type="pres">
      <dgm:prSet presAssocID="{C5560DC8-DF44-4CBD-8949-803B0F5A4C82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DA86B2-0156-4D6F-809C-BFA1EAFB01C6}" type="pres">
      <dgm:prSet presAssocID="{4B8FA615-AB3E-47D9-8E44-573D5FA6A066}" presName="sibTrans" presStyleLbl="sibTrans2D1" presStyleIdx="0" presStyleCnt="6"/>
      <dgm:spPr/>
      <dgm:t>
        <a:bodyPr/>
        <a:lstStyle/>
        <a:p>
          <a:endParaRPr lang="en-US"/>
        </a:p>
      </dgm:t>
    </dgm:pt>
    <dgm:pt modelId="{8EC3C141-FC47-471A-88D4-ACC2D599E323}" type="pres">
      <dgm:prSet presAssocID="{4B8FA615-AB3E-47D9-8E44-573D5FA6A066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AD136C2B-668A-4A40-A523-E0DB867A0327}" type="pres">
      <dgm:prSet presAssocID="{A985FD98-FB6B-4686-A2E8-A50CA3214EFB}" presName="node" presStyleLbl="node1" presStyleIdx="1" presStyleCnt="6" custScaleX="109585" custScaleY="109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A6A8A0-4E77-4BB2-94AB-C9DDDFB036F4}" type="pres">
      <dgm:prSet presAssocID="{55D31EC7-FD85-4D84-9024-E33704641E41}" presName="sibTrans" presStyleLbl="sibTrans2D1" presStyleIdx="1" presStyleCnt="6"/>
      <dgm:spPr/>
      <dgm:t>
        <a:bodyPr/>
        <a:lstStyle/>
        <a:p>
          <a:endParaRPr lang="en-US"/>
        </a:p>
      </dgm:t>
    </dgm:pt>
    <dgm:pt modelId="{006C7E17-2444-4065-B109-937AAE9E0F58}" type="pres">
      <dgm:prSet presAssocID="{55D31EC7-FD85-4D84-9024-E33704641E41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0924EF38-AFC5-4731-A530-3CE14E88ED23}" type="pres">
      <dgm:prSet presAssocID="{80F12070-0411-4EA3-90CA-ABB371D5A3D9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398BBA-6640-49F2-8559-D0533464BAF8}" type="pres">
      <dgm:prSet presAssocID="{532B6517-58D0-43C7-AB32-DF44E7D045DB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4A6E4C2-1D85-48FA-9A35-3C8E54A4A102}" type="pres">
      <dgm:prSet presAssocID="{532B6517-58D0-43C7-AB32-DF44E7D045DB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35339492-99D7-45F9-B91D-911D5A4547CF}" type="pres">
      <dgm:prSet presAssocID="{37985CAE-52C1-433E-B88F-E55D3AF47726}" presName="node" presStyleLbl="node1" presStyleIdx="3" presStyleCnt="6" custScaleX="109585" custScaleY="109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D7BD4B-A295-4566-B045-17EE821DE5D5}" type="pres">
      <dgm:prSet presAssocID="{3FF5CC5E-0714-4A6A-A15C-A85487526C58}" presName="sibTrans" presStyleLbl="sibTrans2D1" presStyleIdx="3" presStyleCnt="6"/>
      <dgm:spPr/>
      <dgm:t>
        <a:bodyPr/>
        <a:lstStyle/>
        <a:p>
          <a:endParaRPr lang="en-US"/>
        </a:p>
      </dgm:t>
    </dgm:pt>
    <dgm:pt modelId="{AC3C174C-EB03-4463-9A90-74E215BA4545}" type="pres">
      <dgm:prSet presAssocID="{3FF5CC5E-0714-4A6A-A15C-A85487526C58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D9B47C5E-A51A-4845-88FA-9E2C12D1AF70}" type="pres">
      <dgm:prSet presAssocID="{333323BB-4DDA-466B-9F7F-F248F8FEF92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810058-E64B-46EF-BCC9-07EA93DE1901}" type="pres">
      <dgm:prSet presAssocID="{AE79AB0B-92EC-452E-99F9-857468C9FF12}" presName="sibTrans" presStyleLbl="sibTrans2D1" presStyleIdx="4" presStyleCnt="6"/>
      <dgm:spPr/>
      <dgm:t>
        <a:bodyPr/>
        <a:lstStyle/>
        <a:p>
          <a:endParaRPr lang="en-US"/>
        </a:p>
      </dgm:t>
    </dgm:pt>
    <dgm:pt modelId="{7522AAAC-2074-4116-811C-E035D217A6C2}" type="pres">
      <dgm:prSet presAssocID="{AE79AB0B-92EC-452E-99F9-857468C9FF12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826FBB56-B6DC-4225-A5CD-1B39D7F3B37C}" type="pres">
      <dgm:prSet presAssocID="{0C39E3C8-ABA3-4EFF-9546-779E135781B2}" presName="node" presStyleLbl="node1" presStyleIdx="5" presStyleCnt="6" custScaleX="109585" custScaleY="10958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51C259-6C61-4BD0-B23A-FF1A766EA8E9}" type="pres">
      <dgm:prSet presAssocID="{DD34C59E-3F1F-4424-B1C5-BF94CBD21EDA}" presName="sibTrans" presStyleLbl="sibTrans2D1" presStyleIdx="5" presStyleCnt="6"/>
      <dgm:spPr/>
      <dgm:t>
        <a:bodyPr/>
        <a:lstStyle/>
        <a:p>
          <a:endParaRPr lang="en-US"/>
        </a:p>
      </dgm:t>
    </dgm:pt>
    <dgm:pt modelId="{D06F9096-9EB8-42E0-88C0-3BB55C5D3A82}" type="pres">
      <dgm:prSet presAssocID="{DD34C59E-3F1F-4424-B1C5-BF94CBD21EDA}" presName="connectorText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D66F966A-1EA7-4EFF-88B0-F895E0AA0E3D}" type="presOf" srcId="{532B6517-58D0-43C7-AB32-DF44E7D045DB}" destId="{94A6E4C2-1D85-48FA-9A35-3C8E54A4A102}" srcOrd="1" destOrd="0" presId="urn:microsoft.com/office/officeart/2005/8/layout/cycle2"/>
    <dgm:cxn modelId="{7AA6EFBE-B1AB-4FF1-B128-E094D9CD6ED8}" type="presOf" srcId="{80F12070-0411-4EA3-90CA-ABB371D5A3D9}" destId="{0924EF38-AFC5-4731-A530-3CE14E88ED23}" srcOrd="0" destOrd="0" presId="urn:microsoft.com/office/officeart/2005/8/layout/cycle2"/>
    <dgm:cxn modelId="{82D3DAA3-6525-42FC-A568-CC758A5CB0DD}" type="presOf" srcId="{37985CAE-52C1-433E-B88F-E55D3AF47726}" destId="{35339492-99D7-45F9-B91D-911D5A4547CF}" srcOrd="0" destOrd="0" presId="urn:microsoft.com/office/officeart/2005/8/layout/cycle2"/>
    <dgm:cxn modelId="{B0584EE7-FF2B-49EA-B87A-1E94ABA436C2}" type="presOf" srcId="{DD34C59E-3F1F-4424-B1C5-BF94CBD21EDA}" destId="{CB51C259-6C61-4BD0-B23A-FF1A766EA8E9}" srcOrd="0" destOrd="0" presId="urn:microsoft.com/office/officeart/2005/8/layout/cycle2"/>
    <dgm:cxn modelId="{43585DFA-A793-43B5-BD6C-06A564D34D89}" type="presOf" srcId="{8CED96E9-28C2-4E55-9CA8-787EC66BE866}" destId="{19291701-99CC-4E81-8968-848FA111156E}" srcOrd="0" destOrd="0" presId="urn:microsoft.com/office/officeart/2005/8/layout/cycle2"/>
    <dgm:cxn modelId="{44FE955E-3F1B-47C5-B196-1324A322F528}" type="presOf" srcId="{4B8FA615-AB3E-47D9-8E44-573D5FA6A066}" destId="{13DA86B2-0156-4D6F-809C-BFA1EAFB01C6}" srcOrd="0" destOrd="0" presId="urn:microsoft.com/office/officeart/2005/8/layout/cycle2"/>
    <dgm:cxn modelId="{3465B657-2F8D-425A-A48B-ADD21DFE6A4E}" type="presOf" srcId="{4B8FA615-AB3E-47D9-8E44-573D5FA6A066}" destId="{8EC3C141-FC47-471A-88D4-ACC2D599E323}" srcOrd="1" destOrd="0" presId="urn:microsoft.com/office/officeart/2005/8/layout/cycle2"/>
    <dgm:cxn modelId="{B90977E9-ABB4-4472-B9A8-9DA71A32C095}" type="presOf" srcId="{55D31EC7-FD85-4D84-9024-E33704641E41}" destId="{65A6A8A0-4E77-4BB2-94AB-C9DDDFB036F4}" srcOrd="0" destOrd="0" presId="urn:microsoft.com/office/officeart/2005/8/layout/cycle2"/>
    <dgm:cxn modelId="{B34F77A7-79D8-4A5C-A510-8E524261DB2E}" srcId="{8CED96E9-28C2-4E55-9CA8-787EC66BE866}" destId="{80F12070-0411-4EA3-90CA-ABB371D5A3D9}" srcOrd="2" destOrd="0" parTransId="{B53AB3D4-98D5-43BF-AF05-53297F855011}" sibTransId="{532B6517-58D0-43C7-AB32-DF44E7D045DB}"/>
    <dgm:cxn modelId="{7925CFDC-9D8E-4037-BB9B-4257CE0C2CDE}" type="presOf" srcId="{0C39E3C8-ABA3-4EFF-9546-779E135781B2}" destId="{826FBB56-B6DC-4225-A5CD-1B39D7F3B37C}" srcOrd="0" destOrd="0" presId="urn:microsoft.com/office/officeart/2005/8/layout/cycle2"/>
    <dgm:cxn modelId="{FE8F026C-3246-4C34-B3E3-5B925250CD3D}" type="presOf" srcId="{532B6517-58D0-43C7-AB32-DF44E7D045DB}" destId="{73398BBA-6640-49F2-8559-D0533464BAF8}" srcOrd="0" destOrd="0" presId="urn:microsoft.com/office/officeart/2005/8/layout/cycle2"/>
    <dgm:cxn modelId="{7F91B480-760E-449C-8E77-2EFCE95CBE36}" type="presOf" srcId="{AE79AB0B-92EC-452E-99F9-857468C9FF12}" destId="{7522AAAC-2074-4116-811C-E035D217A6C2}" srcOrd="1" destOrd="0" presId="urn:microsoft.com/office/officeart/2005/8/layout/cycle2"/>
    <dgm:cxn modelId="{8A666363-1B91-46B0-AD01-2D8FF015A280}" srcId="{8CED96E9-28C2-4E55-9CA8-787EC66BE866}" destId="{A985FD98-FB6B-4686-A2E8-A50CA3214EFB}" srcOrd="1" destOrd="0" parTransId="{41DCF35B-37AD-435D-B3E5-8ED9BEF7D4E5}" sibTransId="{55D31EC7-FD85-4D84-9024-E33704641E41}"/>
    <dgm:cxn modelId="{2E294DD1-2CBB-4FB3-B112-22AB7CDC6686}" type="presOf" srcId="{AE79AB0B-92EC-452E-99F9-857468C9FF12}" destId="{E0810058-E64B-46EF-BCC9-07EA93DE1901}" srcOrd="0" destOrd="0" presId="urn:microsoft.com/office/officeart/2005/8/layout/cycle2"/>
    <dgm:cxn modelId="{6F951462-3E16-42CD-9645-B5DB6B5117FB}" srcId="{8CED96E9-28C2-4E55-9CA8-787EC66BE866}" destId="{0C39E3C8-ABA3-4EFF-9546-779E135781B2}" srcOrd="5" destOrd="0" parTransId="{91F291EB-F6C5-4BE9-A8C7-A84A62896EC2}" sibTransId="{DD34C59E-3F1F-4424-B1C5-BF94CBD21EDA}"/>
    <dgm:cxn modelId="{02AE427D-63F6-4E0E-BC49-1B1162368FBC}" srcId="{8CED96E9-28C2-4E55-9CA8-787EC66BE866}" destId="{333323BB-4DDA-466B-9F7F-F248F8FEF92A}" srcOrd="4" destOrd="0" parTransId="{C36DBBDE-1EAF-4752-8FB0-016171891B3D}" sibTransId="{AE79AB0B-92EC-452E-99F9-857468C9FF12}"/>
    <dgm:cxn modelId="{C8DC0F34-721A-473A-8180-4752186C5E28}" type="presOf" srcId="{A985FD98-FB6B-4686-A2E8-A50CA3214EFB}" destId="{AD136C2B-668A-4A40-A523-E0DB867A0327}" srcOrd="0" destOrd="0" presId="urn:microsoft.com/office/officeart/2005/8/layout/cycle2"/>
    <dgm:cxn modelId="{1028C4B4-53A0-4EC1-BACD-E513C5640CA9}" type="presOf" srcId="{3FF5CC5E-0714-4A6A-A15C-A85487526C58}" destId="{EAD7BD4B-A295-4566-B045-17EE821DE5D5}" srcOrd="0" destOrd="0" presId="urn:microsoft.com/office/officeart/2005/8/layout/cycle2"/>
    <dgm:cxn modelId="{8AA61659-1FF3-4516-990A-2C9DF0EEEDA7}" type="presOf" srcId="{3FF5CC5E-0714-4A6A-A15C-A85487526C58}" destId="{AC3C174C-EB03-4463-9A90-74E215BA4545}" srcOrd="1" destOrd="0" presId="urn:microsoft.com/office/officeart/2005/8/layout/cycle2"/>
    <dgm:cxn modelId="{7FA691CD-CFE8-45E1-8124-923A0F6AF3C0}" type="presOf" srcId="{55D31EC7-FD85-4D84-9024-E33704641E41}" destId="{006C7E17-2444-4065-B109-937AAE9E0F58}" srcOrd="1" destOrd="0" presId="urn:microsoft.com/office/officeart/2005/8/layout/cycle2"/>
    <dgm:cxn modelId="{A623A2AF-8DF5-4116-8E83-F6604F1F97B7}" type="presOf" srcId="{333323BB-4DDA-466B-9F7F-F248F8FEF92A}" destId="{D9B47C5E-A51A-4845-88FA-9E2C12D1AF70}" srcOrd="0" destOrd="0" presId="urn:microsoft.com/office/officeart/2005/8/layout/cycle2"/>
    <dgm:cxn modelId="{F46FD5A7-ED55-4122-82FF-F183ABD5CA4B}" type="presOf" srcId="{DD34C59E-3F1F-4424-B1C5-BF94CBD21EDA}" destId="{D06F9096-9EB8-42E0-88C0-3BB55C5D3A82}" srcOrd="1" destOrd="0" presId="urn:microsoft.com/office/officeart/2005/8/layout/cycle2"/>
    <dgm:cxn modelId="{7EA32CE2-D7C3-4C47-B596-4F878AEBB1C4}" srcId="{8CED96E9-28C2-4E55-9CA8-787EC66BE866}" destId="{37985CAE-52C1-433E-B88F-E55D3AF47726}" srcOrd="3" destOrd="0" parTransId="{0F0732B5-FF11-43BE-B16F-7941A9E12859}" sibTransId="{3FF5CC5E-0714-4A6A-A15C-A85487526C58}"/>
    <dgm:cxn modelId="{1767AFA3-7BCD-44AD-B4B2-DE64AAACAEEC}" srcId="{8CED96E9-28C2-4E55-9CA8-787EC66BE866}" destId="{C5560DC8-DF44-4CBD-8949-803B0F5A4C82}" srcOrd="0" destOrd="0" parTransId="{15A6E91C-1B78-4561-A71B-E2393F6A46F3}" sibTransId="{4B8FA615-AB3E-47D9-8E44-573D5FA6A066}"/>
    <dgm:cxn modelId="{7B508ED8-AACF-47C0-8B87-DCACF5B9F463}" type="presOf" srcId="{C5560DC8-DF44-4CBD-8949-803B0F5A4C82}" destId="{13A49DC2-467B-4BD2-BE93-A64E624F1024}" srcOrd="0" destOrd="0" presId="urn:microsoft.com/office/officeart/2005/8/layout/cycle2"/>
    <dgm:cxn modelId="{EC329A4E-386F-4EB4-AC63-34EF682149D0}" type="presParOf" srcId="{19291701-99CC-4E81-8968-848FA111156E}" destId="{13A49DC2-467B-4BD2-BE93-A64E624F1024}" srcOrd="0" destOrd="0" presId="urn:microsoft.com/office/officeart/2005/8/layout/cycle2"/>
    <dgm:cxn modelId="{393D4641-9F36-472B-927E-865FC8ABD5A5}" type="presParOf" srcId="{19291701-99CC-4E81-8968-848FA111156E}" destId="{13DA86B2-0156-4D6F-809C-BFA1EAFB01C6}" srcOrd="1" destOrd="0" presId="urn:microsoft.com/office/officeart/2005/8/layout/cycle2"/>
    <dgm:cxn modelId="{53F8252F-BD94-42EB-B063-34F840266FFD}" type="presParOf" srcId="{13DA86B2-0156-4D6F-809C-BFA1EAFB01C6}" destId="{8EC3C141-FC47-471A-88D4-ACC2D599E323}" srcOrd="0" destOrd="0" presId="urn:microsoft.com/office/officeart/2005/8/layout/cycle2"/>
    <dgm:cxn modelId="{4D753F02-F629-4F3E-B69A-5BEDFFAF8BA7}" type="presParOf" srcId="{19291701-99CC-4E81-8968-848FA111156E}" destId="{AD136C2B-668A-4A40-A523-E0DB867A0327}" srcOrd="2" destOrd="0" presId="urn:microsoft.com/office/officeart/2005/8/layout/cycle2"/>
    <dgm:cxn modelId="{B719D322-DA80-495C-8D7D-3B411C72E48F}" type="presParOf" srcId="{19291701-99CC-4E81-8968-848FA111156E}" destId="{65A6A8A0-4E77-4BB2-94AB-C9DDDFB036F4}" srcOrd="3" destOrd="0" presId="urn:microsoft.com/office/officeart/2005/8/layout/cycle2"/>
    <dgm:cxn modelId="{D8B1021C-4F9A-4342-A537-A463EBAC797C}" type="presParOf" srcId="{65A6A8A0-4E77-4BB2-94AB-C9DDDFB036F4}" destId="{006C7E17-2444-4065-B109-937AAE9E0F58}" srcOrd="0" destOrd="0" presId="urn:microsoft.com/office/officeart/2005/8/layout/cycle2"/>
    <dgm:cxn modelId="{33665106-C3E4-4DA5-9E37-F732D3F4EFCD}" type="presParOf" srcId="{19291701-99CC-4E81-8968-848FA111156E}" destId="{0924EF38-AFC5-4731-A530-3CE14E88ED23}" srcOrd="4" destOrd="0" presId="urn:microsoft.com/office/officeart/2005/8/layout/cycle2"/>
    <dgm:cxn modelId="{7A790759-C0CD-4363-B7E2-CC2512518A21}" type="presParOf" srcId="{19291701-99CC-4E81-8968-848FA111156E}" destId="{73398BBA-6640-49F2-8559-D0533464BAF8}" srcOrd="5" destOrd="0" presId="urn:microsoft.com/office/officeart/2005/8/layout/cycle2"/>
    <dgm:cxn modelId="{CB47AF0D-C81B-4994-9AF9-C7CD43D17809}" type="presParOf" srcId="{73398BBA-6640-49F2-8559-D0533464BAF8}" destId="{94A6E4C2-1D85-48FA-9A35-3C8E54A4A102}" srcOrd="0" destOrd="0" presId="urn:microsoft.com/office/officeart/2005/8/layout/cycle2"/>
    <dgm:cxn modelId="{EC23ECB9-1600-4886-9684-A1BAC47776F1}" type="presParOf" srcId="{19291701-99CC-4E81-8968-848FA111156E}" destId="{35339492-99D7-45F9-B91D-911D5A4547CF}" srcOrd="6" destOrd="0" presId="urn:microsoft.com/office/officeart/2005/8/layout/cycle2"/>
    <dgm:cxn modelId="{1CF4EC54-3F90-49CF-AAA4-42B8D9BAD23E}" type="presParOf" srcId="{19291701-99CC-4E81-8968-848FA111156E}" destId="{EAD7BD4B-A295-4566-B045-17EE821DE5D5}" srcOrd="7" destOrd="0" presId="urn:microsoft.com/office/officeart/2005/8/layout/cycle2"/>
    <dgm:cxn modelId="{1BD0A56D-8E35-4AE0-B809-AC31A71E7148}" type="presParOf" srcId="{EAD7BD4B-A295-4566-B045-17EE821DE5D5}" destId="{AC3C174C-EB03-4463-9A90-74E215BA4545}" srcOrd="0" destOrd="0" presId="urn:microsoft.com/office/officeart/2005/8/layout/cycle2"/>
    <dgm:cxn modelId="{BE1BE619-A3B7-4F86-B9CE-463ED954B2A9}" type="presParOf" srcId="{19291701-99CC-4E81-8968-848FA111156E}" destId="{D9B47C5E-A51A-4845-88FA-9E2C12D1AF70}" srcOrd="8" destOrd="0" presId="urn:microsoft.com/office/officeart/2005/8/layout/cycle2"/>
    <dgm:cxn modelId="{3306741A-2529-47C9-8506-3D42DE6A298A}" type="presParOf" srcId="{19291701-99CC-4E81-8968-848FA111156E}" destId="{E0810058-E64B-46EF-BCC9-07EA93DE1901}" srcOrd="9" destOrd="0" presId="urn:microsoft.com/office/officeart/2005/8/layout/cycle2"/>
    <dgm:cxn modelId="{DE1D7F3C-A1BB-4A59-882B-24CEA307249A}" type="presParOf" srcId="{E0810058-E64B-46EF-BCC9-07EA93DE1901}" destId="{7522AAAC-2074-4116-811C-E035D217A6C2}" srcOrd="0" destOrd="0" presId="urn:microsoft.com/office/officeart/2005/8/layout/cycle2"/>
    <dgm:cxn modelId="{91F81758-4B0D-4BF4-BAE5-9B12E2F262DA}" type="presParOf" srcId="{19291701-99CC-4E81-8968-848FA111156E}" destId="{826FBB56-B6DC-4225-A5CD-1B39D7F3B37C}" srcOrd="10" destOrd="0" presId="urn:microsoft.com/office/officeart/2005/8/layout/cycle2"/>
    <dgm:cxn modelId="{3FD13340-1AA4-4EE2-B84A-96842C8EC93C}" type="presParOf" srcId="{19291701-99CC-4E81-8968-848FA111156E}" destId="{CB51C259-6C61-4BD0-B23A-FF1A766EA8E9}" srcOrd="11" destOrd="0" presId="urn:microsoft.com/office/officeart/2005/8/layout/cycle2"/>
    <dgm:cxn modelId="{7B5A490F-ED31-4DF0-ACD5-712EDA84ADDE}" type="presParOf" srcId="{CB51C259-6C61-4BD0-B23A-FF1A766EA8E9}" destId="{D06F9096-9EB8-42E0-88C0-3BB55C5D3A8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8D0F73-25B3-47AD-92A2-383F2895ED0B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8E413F9-8F10-45C8-A0DB-FAC08C964A11}">
      <dgm:prSet phldrT="[Text]" custT="1"/>
      <dgm:spPr/>
      <dgm:t>
        <a:bodyPr/>
        <a:lstStyle/>
        <a:p>
          <a:r>
            <a:rPr lang="fa-IR" sz="1600" dirty="0" smtClean="0">
              <a:latin typeface="IRANSans" panose="020B0506030804020204" pitchFamily="34" charset="-78"/>
              <a:cs typeface="IRANSans" panose="020B0506030804020204" pitchFamily="34" charset="-78"/>
            </a:rPr>
            <a:t>بهبود نرخ بازگشت</a:t>
          </a:r>
        </a:p>
        <a:p>
          <a:r>
            <a:rPr lang="fa-IR" sz="1800" dirty="0" smtClean="0">
              <a:latin typeface="IRANSans" panose="020B0506030804020204" pitchFamily="34" charset="-78"/>
              <a:cs typeface="IRANSans" panose="020B0506030804020204" pitchFamily="34" charset="-78"/>
            </a:rPr>
            <a:t>برندآگاهی</a:t>
          </a:r>
        </a:p>
        <a:p>
          <a:r>
            <a:rPr lang="fa-IR" sz="1800" dirty="0" smtClean="0">
              <a:latin typeface="IRANSans" panose="020B0506030804020204" pitchFamily="34" charset="-78"/>
              <a:cs typeface="IRANSans" panose="020B0506030804020204" pitchFamily="34" charset="-78"/>
            </a:rPr>
            <a:t>حاشیه سود پایین</a:t>
          </a:r>
          <a:endParaRPr lang="en-US" sz="1800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E2B74EB-AE22-494A-B8E4-28F439268C9F}" type="parTrans" cxnId="{45164B67-D561-429D-810C-EDE80D65468D}">
      <dgm:prSet/>
      <dgm:spPr/>
      <dgm:t>
        <a:bodyPr/>
        <a:lstStyle/>
        <a:p>
          <a:endParaRPr lang="en-US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556C85B-E1A9-4B69-9BD5-C147B7482F70}" type="sibTrans" cxnId="{45164B67-D561-429D-810C-EDE80D65468D}">
      <dgm:prSet/>
      <dgm:spPr/>
      <dgm:t>
        <a:bodyPr/>
        <a:lstStyle/>
        <a:p>
          <a:endParaRPr lang="en-US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08E3E33-3D80-41E3-A108-0CDAC8648A4D}">
      <dgm:prSet phldrT="[Text]" custT="1"/>
      <dgm:spPr/>
      <dgm:t>
        <a:bodyPr/>
        <a:lstStyle/>
        <a:p>
          <a:r>
            <a:rPr lang="fa-IR" sz="1800" dirty="0" smtClean="0">
              <a:latin typeface="IRANSans" panose="020B0506030804020204" pitchFamily="34" charset="-78"/>
              <a:cs typeface="IRANSans" panose="020B0506030804020204" pitchFamily="34" charset="-78"/>
            </a:rPr>
            <a:t>بچسب به مشتری</a:t>
          </a:r>
        </a:p>
        <a:p>
          <a:r>
            <a:rPr lang="fa-IR" sz="1600" dirty="0" smtClean="0">
              <a:latin typeface="IRANSans" panose="020B0506030804020204" pitchFamily="34" charset="-78"/>
              <a:cs typeface="IRANSans" panose="020B0506030804020204" pitchFamily="34" charset="-78"/>
            </a:rPr>
            <a:t>ممانعت از ورود رقبا</a:t>
          </a:r>
          <a:endParaRPr lang="en-US" sz="1600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F988960-1616-4CF4-B594-999A2C11BCCA}" type="parTrans" cxnId="{A14234E5-F2D8-4483-BAA6-4BF62B18599A}">
      <dgm:prSet/>
      <dgm:spPr/>
      <dgm:t>
        <a:bodyPr/>
        <a:lstStyle/>
        <a:p>
          <a:endParaRPr lang="en-US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DFE2E4A-5F04-4211-8989-C9661A5C1AB0}" type="sibTrans" cxnId="{A14234E5-F2D8-4483-BAA6-4BF62B18599A}">
      <dgm:prSet/>
      <dgm:spPr/>
      <dgm:t>
        <a:bodyPr/>
        <a:lstStyle/>
        <a:p>
          <a:endParaRPr lang="en-US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3527ADB-89AE-4BFB-84D1-8886C7C0E2E9}">
      <dgm:prSet phldrT="[Text]"/>
      <dgm:spPr/>
      <dgm:t>
        <a:bodyPr/>
        <a:lstStyle/>
        <a:p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بچرخ یا ببند</a:t>
          </a:r>
          <a:endParaRPr lang="en-US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EF58E7F1-A238-4D9F-8226-701F0D7B6014}" type="parTrans" cxnId="{2594EC79-7A58-4D80-9171-5F509586655E}">
      <dgm:prSet/>
      <dgm:spPr/>
      <dgm:t>
        <a:bodyPr/>
        <a:lstStyle/>
        <a:p>
          <a:endParaRPr lang="en-US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9C4F8D0-FECD-4F89-8742-6DC08F1A9BB9}" type="sibTrans" cxnId="{2594EC79-7A58-4D80-9171-5F509586655E}">
      <dgm:prSet/>
      <dgm:spPr/>
      <dgm:t>
        <a:bodyPr/>
        <a:lstStyle/>
        <a:p>
          <a:endParaRPr lang="en-US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4E18A27B-4A07-4CF6-A451-93BF9D708195}">
      <dgm:prSet phldrT="[Text]"/>
      <dgm:spPr/>
      <dgm:t>
        <a:bodyPr/>
        <a:lstStyle/>
        <a:p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حاشیه سود بالا</a:t>
          </a:r>
        </a:p>
        <a:p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نرخ جذب بالا</a:t>
          </a:r>
        </a:p>
        <a:p>
          <a:r>
            <a:rPr lang="fa-IR" dirty="0" smtClean="0">
              <a:latin typeface="IRANSans" panose="020B0506030804020204" pitchFamily="34" charset="-78"/>
              <a:cs typeface="IRANSans" panose="020B0506030804020204" pitchFamily="34" charset="-78"/>
            </a:rPr>
            <a:t>وایرالیتی بالا</a:t>
          </a:r>
          <a:endParaRPr lang="en-US" dirty="0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7E9F328-FEBE-4C38-BE18-D0FA0B91FF47}" type="parTrans" cxnId="{1F30566D-5C24-4348-B27D-ACB8E43C52FF}">
      <dgm:prSet/>
      <dgm:spPr/>
      <dgm:t>
        <a:bodyPr/>
        <a:lstStyle/>
        <a:p>
          <a:endParaRPr lang="en-US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EC171B95-2B42-42F3-B75E-C79C8D8C3D8E}" type="sibTrans" cxnId="{1F30566D-5C24-4348-B27D-ACB8E43C52FF}">
      <dgm:prSet/>
      <dgm:spPr/>
      <dgm:t>
        <a:bodyPr/>
        <a:lstStyle/>
        <a:p>
          <a:endParaRPr lang="en-US"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45D93ED-DD7A-44B3-B88B-B071DF8EAA5E}" type="pres">
      <dgm:prSet presAssocID="{8D8D0F73-25B3-47AD-92A2-383F2895ED0B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B1DEF22-7D12-428A-AA60-BF319B0D36AF}" type="pres">
      <dgm:prSet presAssocID="{8D8D0F73-25B3-47AD-92A2-383F2895ED0B}" presName="axisShape" presStyleLbl="bgShp" presStyleIdx="0" presStyleCnt="1"/>
      <dgm:spPr/>
    </dgm:pt>
    <dgm:pt modelId="{4F5297F9-DB9F-41F3-93B4-EC1285FF4857}" type="pres">
      <dgm:prSet presAssocID="{8D8D0F73-25B3-47AD-92A2-383F2895ED0B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5039B1-D627-466E-A46B-525872B9A010}" type="pres">
      <dgm:prSet presAssocID="{8D8D0F73-25B3-47AD-92A2-383F2895ED0B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A21E24-C36C-40C4-9B29-68BE9BA42D3C}" type="pres">
      <dgm:prSet presAssocID="{8D8D0F73-25B3-47AD-92A2-383F2895ED0B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E332820-277C-4ADD-98AB-9B549CC587EC}" type="pres">
      <dgm:prSet presAssocID="{8D8D0F73-25B3-47AD-92A2-383F2895ED0B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A609AFF-C208-4F10-B39A-1F0DAE80538A}" type="presOf" srcId="{8D8D0F73-25B3-47AD-92A2-383F2895ED0B}" destId="{345D93ED-DD7A-44B3-B88B-B071DF8EAA5E}" srcOrd="0" destOrd="0" presId="urn:microsoft.com/office/officeart/2005/8/layout/matrix2"/>
    <dgm:cxn modelId="{45164B67-D561-429D-810C-EDE80D65468D}" srcId="{8D8D0F73-25B3-47AD-92A2-383F2895ED0B}" destId="{68E413F9-8F10-45C8-A0DB-FAC08C964A11}" srcOrd="0" destOrd="0" parTransId="{7E2B74EB-AE22-494A-B8E4-28F439268C9F}" sibTransId="{B556C85B-E1A9-4B69-9BD5-C147B7482F70}"/>
    <dgm:cxn modelId="{B8850D70-38B5-44C5-A622-43F2A6919E74}" type="presOf" srcId="{D08E3E33-3D80-41E3-A108-0CDAC8648A4D}" destId="{E05039B1-D627-466E-A46B-525872B9A010}" srcOrd="0" destOrd="0" presId="urn:microsoft.com/office/officeart/2005/8/layout/matrix2"/>
    <dgm:cxn modelId="{07326FA3-1B7E-4193-9421-BA15C5413523}" type="presOf" srcId="{03527ADB-89AE-4BFB-84D1-8886C7C0E2E9}" destId="{D7A21E24-C36C-40C4-9B29-68BE9BA42D3C}" srcOrd="0" destOrd="0" presId="urn:microsoft.com/office/officeart/2005/8/layout/matrix2"/>
    <dgm:cxn modelId="{2594EC79-7A58-4D80-9171-5F509586655E}" srcId="{8D8D0F73-25B3-47AD-92A2-383F2895ED0B}" destId="{03527ADB-89AE-4BFB-84D1-8886C7C0E2E9}" srcOrd="2" destOrd="0" parTransId="{EF58E7F1-A238-4D9F-8226-701F0D7B6014}" sibTransId="{A9C4F8D0-FECD-4F89-8742-6DC08F1A9BB9}"/>
    <dgm:cxn modelId="{25C45A6B-67E3-4038-9D26-D9446FC99537}" type="presOf" srcId="{68E413F9-8F10-45C8-A0DB-FAC08C964A11}" destId="{4F5297F9-DB9F-41F3-93B4-EC1285FF4857}" srcOrd="0" destOrd="0" presId="urn:microsoft.com/office/officeart/2005/8/layout/matrix2"/>
    <dgm:cxn modelId="{9A56491B-03E2-42AE-B351-C083EAD70040}" type="presOf" srcId="{4E18A27B-4A07-4CF6-A451-93BF9D708195}" destId="{CE332820-277C-4ADD-98AB-9B549CC587EC}" srcOrd="0" destOrd="0" presId="urn:microsoft.com/office/officeart/2005/8/layout/matrix2"/>
    <dgm:cxn modelId="{1F30566D-5C24-4348-B27D-ACB8E43C52FF}" srcId="{8D8D0F73-25B3-47AD-92A2-383F2895ED0B}" destId="{4E18A27B-4A07-4CF6-A451-93BF9D708195}" srcOrd="3" destOrd="0" parTransId="{67E9F328-FEBE-4C38-BE18-D0FA0B91FF47}" sibTransId="{EC171B95-2B42-42F3-B75E-C79C8D8C3D8E}"/>
    <dgm:cxn modelId="{A14234E5-F2D8-4483-BAA6-4BF62B18599A}" srcId="{8D8D0F73-25B3-47AD-92A2-383F2895ED0B}" destId="{D08E3E33-3D80-41E3-A108-0CDAC8648A4D}" srcOrd="1" destOrd="0" parTransId="{DF988960-1616-4CF4-B594-999A2C11BCCA}" sibTransId="{CDFE2E4A-5F04-4211-8989-C9661A5C1AB0}"/>
    <dgm:cxn modelId="{445148B1-42BA-471A-863C-EFA6F0671C00}" type="presParOf" srcId="{345D93ED-DD7A-44B3-B88B-B071DF8EAA5E}" destId="{BB1DEF22-7D12-428A-AA60-BF319B0D36AF}" srcOrd="0" destOrd="0" presId="urn:microsoft.com/office/officeart/2005/8/layout/matrix2"/>
    <dgm:cxn modelId="{5B0CC61C-B1E7-4046-9C23-D101FE79A1A5}" type="presParOf" srcId="{345D93ED-DD7A-44B3-B88B-B071DF8EAA5E}" destId="{4F5297F9-DB9F-41F3-93B4-EC1285FF4857}" srcOrd="1" destOrd="0" presId="urn:microsoft.com/office/officeart/2005/8/layout/matrix2"/>
    <dgm:cxn modelId="{50ADCE2B-0BEE-49A4-8C60-4FD7FEC66C4D}" type="presParOf" srcId="{345D93ED-DD7A-44B3-B88B-B071DF8EAA5E}" destId="{E05039B1-D627-466E-A46B-525872B9A010}" srcOrd="2" destOrd="0" presId="urn:microsoft.com/office/officeart/2005/8/layout/matrix2"/>
    <dgm:cxn modelId="{F61C0EB3-FEDD-43A9-9DFF-F6ECA0FB43C4}" type="presParOf" srcId="{345D93ED-DD7A-44B3-B88B-B071DF8EAA5E}" destId="{D7A21E24-C36C-40C4-9B29-68BE9BA42D3C}" srcOrd="3" destOrd="0" presId="urn:microsoft.com/office/officeart/2005/8/layout/matrix2"/>
    <dgm:cxn modelId="{FC0788F1-07C3-4BAB-8E1B-D492FAAA291F}" type="presParOf" srcId="{345D93ED-DD7A-44B3-B88B-B071DF8EAA5E}" destId="{CE332820-277C-4ADD-98AB-9B549CC587EC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A49DC2-467B-4BD2-BE93-A64E624F1024}">
      <dsp:nvSpPr>
        <dsp:cNvPr id="0" name=""/>
        <dsp:cNvSpPr/>
      </dsp:nvSpPr>
      <dsp:spPr>
        <a:xfrm>
          <a:off x="3247801" y="-26335"/>
          <a:ext cx="1149796" cy="114979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solidFill>
                <a:schemeClr val="tx1">
                  <a:lumMod val="65000"/>
                  <a:lumOff val="35000"/>
                </a:schemeClr>
              </a:solidFill>
              <a:cs typeface="B Roya" panose="00000400000000000000" pitchFamily="2" charset="-78"/>
            </a:rPr>
            <a:t>ایده</a:t>
          </a:r>
          <a:endParaRPr lang="en-US" sz="2300" b="1" kern="1200" dirty="0">
            <a:solidFill>
              <a:schemeClr val="tx1">
                <a:lumMod val="65000"/>
                <a:lumOff val="35000"/>
              </a:schemeClr>
            </a:solidFill>
            <a:cs typeface="B Roya" panose="00000400000000000000" pitchFamily="2" charset="-78"/>
          </a:endParaRPr>
        </a:p>
      </dsp:txBody>
      <dsp:txXfrm>
        <a:off x="3416185" y="142049"/>
        <a:ext cx="813028" cy="813028"/>
      </dsp:txXfrm>
    </dsp:sp>
    <dsp:sp modelId="{13DA86B2-0156-4D6F-809C-BFA1EAFB01C6}">
      <dsp:nvSpPr>
        <dsp:cNvPr id="0" name=""/>
        <dsp:cNvSpPr/>
      </dsp:nvSpPr>
      <dsp:spPr>
        <a:xfrm rot="1800000">
          <a:off x="4401813" y="769062"/>
          <a:ext cx="277738" cy="388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>
            <a:cs typeface="B Roya" panose="00000400000000000000" pitchFamily="2" charset="-78"/>
          </a:endParaRPr>
        </a:p>
      </dsp:txBody>
      <dsp:txXfrm>
        <a:off x="4407394" y="825843"/>
        <a:ext cx="194417" cy="232834"/>
      </dsp:txXfrm>
    </dsp:sp>
    <dsp:sp modelId="{AD136C2B-668A-4A40-A523-E0DB867A0327}">
      <dsp:nvSpPr>
        <dsp:cNvPr id="0" name=""/>
        <dsp:cNvSpPr/>
      </dsp:nvSpPr>
      <dsp:spPr>
        <a:xfrm>
          <a:off x="4689999" y="783028"/>
          <a:ext cx="1260004" cy="1260004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200" b="1" kern="1200" dirty="0" smtClean="0">
              <a:cs typeface="B Roya" panose="00000400000000000000" pitchFamily="2" charset="-78"/>
            </a:rPr>
            <a:t>بساز</a:t>
          </a:r>
          <a:endParaRPr lang="en-US" sz="3200" b="1" kern="1200" dirty="0">
            <a:cs typeface="B Roya" panose="00000400000000000000" pitchFamily="2" charset="-78"/>
          </a:endParaRPr>
        </a:p>
      </dsp:txBody>
      <dsp:txXfrm>
        <a:off x="4874522" y="967551"/>
        <a:ext cx="890958" cy="890958"/>
      </dsp:txXfrm>
    </dsp:sp>
    <dsp:sp modelId="{65A6A8A0-4E77-4BB2-94AB-C9DDDFB036F4}">
      <dsp:nvSpPr>
        <dsp:cNvPr id="0" name=""/>
        <dsp:cNvSpPr/>
      </dsp:nvSpPr>
      <dsp:spPr>
        <a:xfrm rot="5400000">
          <a:off x="5181132" y="2103161"/>
          <a:ext cx="277738" cy="388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>
            <a:cs typeface="B Roya" panose="00000400000000000000" pitchFamily="2" charset="-78"/>
          </a:endParaRPr>
        </a:p>
      </dsp:txBody>
      <dsp:txXfrm>
        <a:off x="5222793" y="2139112"/>
        <a:ext cx="194417" cy="232834"/>
      </dsp:txXfrm>
    </dsp:sp>
    <dsp:sp modelId="{0924EF38-AFC5-4731-A530-3CE14E88ED23}">
      <dsp:nvSpPr>
        <dsp:cNvPr id="0" name=""/>
        <dsp:cNvSpPr/>
      </dsp:nvSpPr>
      <dsp:spPr>
        <a:xfrm>
          <a:off x="4745103" y="2567067"/>
          <a:ext cx="1149796" cy="114979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solidFill>
                <a:schemeClr val="tx1">
                  <a:lumMod val="65000"/>
                  <a:lumOff val="35000"/>
                </a:schemeClr>
              </a:solidFill>
              <a:cs typeface="B Roya" panose="00000400000000000000" pitchFamily="2" charset="-78"/>
            </a:rPr>
            <a:t>محصول</a:t>
          </a:r>
          <a:endParaRPr lang="en-US" sz="2300" b="1" kern="1200" dirty="0">
            <a:solidFill>
              <a:schemeClr val="tx1">
                <a:lumMod val="65000"/>
                <a:lumOff val="35000"/>
              </a:schemeClr>
            </a:solidFill>
            <a:cs typeface="B Roya" panose="00000400000000000000" pitchFamily="2" charset="-78"/>
          </a:endParaRPr>
        </a:p>
      </dsp:txBody>
      <dsp:txXfrm>
        <a:off x="4913487" y="2735451"/>
        <a:ext cx="813028" cy="813028"/>
      </dsp:txXfrm>
    </dsp:sp>
    <dsp:sp modelId="{73398BBA-6640-49F2-8559-D0533464BAF8}">
      <dsp:nvSpPr>
        <dsp:cNvPr id="0" name=""/>
        <dsp:cNvSpPr/>
      </dsp:nvSpPr>
      <dsp:spPr>
        <a:xfrm rot="9000000">
          <a:off x="4463149" y="3362464"/>
          <a:ext cx="277738" cy="388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>
            <a:cs typeface="B Roya" panose="00000400000000000000" pitchFamily="2" charset="-78"/>
          </a:endParaRPr>
        </a:p>
      </dsp:txBody>
      <dsp:txXfrm rot="10800000">
        <a:off x="4540889" y="3419245"/>
        <a:ext cx="194417" cy="232834"/>
      </dsp:txXfrm>
    </dsp:sp>
    <dsp:sp modelId="{35339492-99D7-45F9-B91D-911D5A4547CF}">
      <dsp:nvSpPr>
        <dsp:cNvPr id="0" name=""/>
        <dsp:cNvSpPr/>
      </dsp:nvSpPr>
      <dsp:spPr>
        <a:xfrm>
          <a:off x="3192697" y="3376430"/>
          <a:ext cx="1260004" cy="1260004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200" b="1" kern="1200" dirty="0" smtClean="0">
              <a:cs typeface="B Roya" panose="00000400000000000000" pitchFamily="2" charset="-78"/>
            </a:rPr>
            <a:t>بسنج</a:t>
          </a:r>
          <a:endParaRPr lang="en-US" sz="3200" b="1" kern="1200" dirty="0">
            <a:cs typeface="B Roya" panose="00000400000000000000" pitchFamily="2" charset="-78"/>
          </a:endParaRPr>
        </a:p>
      </dsp:txBody>
      <dsp:txXfrm>
        <a:off x="3377220" y="3560953"/>
        <a:ext cx="890958" cy="890958"/>
      </dsp:txXfrm>
    </dsp:sp>
    <dsp:sp modelId="{EAD7BD4B-A295-4566-B045-17EE821DE5D5}">
      <dsp:nvSpPr>
        <dsp:cNvPr id="0" name=""/>
        <dsp:cNvSpPr/>
      </dsp:nvSpPr>
      <dsp:spPr>
        <a:xfrm rot="12600000">
          <a:off x="2918126" y="3370325"/>
          <a:ext cx="277738" cy="388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>
            <a:cs typeface="B Roya" panose="00000400000000000000" pitchFamily="2" charset="-78"/>
          </a:endParaRPr>
        </a:p>
      </dsp:txBody>
      <dsp:txXfrm rot="10800000">
        <a:off x="2995866" y="3468766"/>
        <a:ext cx="194417" cy="232834"/>
      </dsp:txXfrm>
    </dsp:sp>
    <dsp:sp modelId="{D9B47C5E-A51A-4845-88FA-9E2C12D1AF70}">
      <dsp:nvSpPr>
        <dsp:cNvPr id="0" name=""/>
        <dsp:cNvSpPr/>
      </dsp:nvSpPr>
      <dsp:spPr>
        <a:xfrm>
          <a:off x="1750500" y="2567067"/>
          <a:ext cx="1149796" cy="114979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300" b="1" kern="1200" dirty="0" smtClean="0">
              <a:solidFill>
                <a:schemeClr val="tx1">
                  <a:lumMod val="65000"/>
                  <a:lumOff val="35000"/>
                </a:schemeClr>
              </a:solidFill>
              <a:cs typeface="B Roya" panose="00000400000000000000" pitchFamily="2" charset="-78"/>
            </a:rPr>
            <a:t>داده</a:t>
          </a:r>
          <a:endParaRPr lang="en-US" sz="2300" b="1" kern="1200" dirty="0">
            <a:solidFill>
              <a:schemeClr val="tx1">
                <a:lumMod val="65000"/>
                <a:lumOff val="35000"/>
              </a:schemeClr>
            </a:solidFill>
            <a:cs typeface="B Roya" panose="00000400000000000000" pitchFamily="2" charset="-78"/>
          </a:endParaRPr>
        </a:p>
      </dsp:txBody>
      <dsp:txXfrm>
        <a:off x="1918884" y="2735451"/>
        <a:ext cx="813028" cy="813028"/>
      </dsp:txXfrm>
    </dsp:sp>
    <dsp:sp modelId="{E0810058-E64B-46EF-BCC9-07EA93DE1901}">
      <dsp:nvSpPr>
        <dsp:cNvPr id="0" name=""/>
        <dsp:cNvSpPr/>
      </dsp:nvSpPr>
      <dsp:spPr>
        <a:xfrm rot="16200000">
          <a:off x="2186529" y="2118882"/>
          <a:ext cx="277738" cy="388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>
            <a:cs typeface="B Roya" panose="00000400000000000000" pitchFamily="2" charset="-78"/>
          </a:endParaRPr>
        </a:p>
      </dsp:txBody>
      <dsp:txXfrm>
        <a:off x="2228190" y="2238154"/>
        <a:ext cx="194417" cy="232834"/>
      </dsp:txXfrm>
    </dsp:sp>
    <dsp:sp modelId="{826FBB56-B6DC-4225-A5CD-1B39D7F3B37C}">
      <dsp:nvSpPr>
        <dsp:cNvPr id="0" name=""/>
        <dsp:cNvSpPr/>
      </dsp:nvSpPr>
      <dsp:spPr>
        <a:xfrm>
          <a:off x="1695396" y="783028"/>
          <a:ext cx="1260004" cy="1260004"/>
        </a:xfrm>
        <a:prstGeom prst="ellipse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200" b="1" kern="1200" dirty="0" smtClean="0">
              <a:cs typeface="B Roya" panose="00000400000000000000" pitchFamily="2" charset="-78"/>
            </a:rPr>
            <a:t>بیاموز</a:t>
          </a:r>
          <a:endParaRPr lang="en-US" sz="3200" b="1" kern="1200" dirty="0">
            <a:cs typeface="B Roya" panose="00000400000000000000" pitchFamily="2" charset="-78"/>
          </a:endParaRPr>
        </a:p>
      </dsp:txBody>
      <dsp:txXfrm>
        <a:off x="1879919" y="967551"/>
        <a:ext cx="890958" cy="890958"/>
      </dsp:txXfrm>
    </dsp:sp>
    <dsp:sp modelId="{CB51C259-6C61-4BD0-B23A-FF1A766EA8E9}">
      <dsp:nvSpPr>
        <dsp:cNvPr id="0" name=""/>
        <dsp:cNvSpPr/>
      </dsp:nvSpPr>
      <dsp:spPr>
        <a:xfrm rot="19800000">
          <a:off x="2952233" y="776922"/>
          <a:ext cx="277738" cy="3880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b="1" kern="1200">
            <a:cs typeface="B Roya" panose="00000400000000000000" pitchFamily="2" charset="-78"/>
          </a:endParaRPr>
        </a:p>
      </dsp:txBody>
      <dsp:txXfrm>
        <a:off x="2957814" y="875363"/>
        <a:ext cx="194417" cy="2328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1DEF22-7D12-428A-AA60-BF319B0D36AF}">
      <dsp:nvSpPr>
        <dsp:cNvPr id="0" name=""/>
        <dsp:cNvSpPr/>
      </dsp:nvSpPr>
      <dsp:spPr>
        <a:xfrm>
          <a:off x="1657935" y="0"/>
          <a:ext cx="4478300" cy="44783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5297F9-DB9F-41F3-93B4-EC1285FF4857}">
      <dsp:nvSpPr>
        <dsp:cNvPr id="0" name=""/>
        <dsp:cNvSpPr/>
      </dsp:nvSpPr>
      <dsp:spPr>
        <a:xfrm>
          <a:off x="1949025" y="291089"/>
          <a:ext cx="1791320" cy="1791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600" kern="1200" dirty="0" smtClean="0">
              <a:latin typeface="IRANSans" panose="020B0506030804020204" pitchFamily="34" charset="-78"/>
              <a:cs typeface="IRANSans" panose="020B0506030804020204" pitchFamily="34" charset="-78"/>
            </a:rPr>
            <a:t>بهبود نرخ بازگشت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latin typeface="IRANSans" panose="020B0506030804020204" pitchFamily="34" charset="-78"/>
              <a:cs typeface="IRANSans" panose="020B0506030804020204" pitchFamily="34" charset="-78"/>
            </a:rPr>
            <a:t>برندآگاهی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latin typeface="IRANSans" panose="020B0506030804020204" pitchFamily="34" charset="-78"/>
              <a:cs typeface="IRANSans" panose="020B0506030804020204" pitchFamily="34" charset="-78"/>
            </a:rPr>
            <a:t>حاشیه سود پایین</a:t>
          </a:r>
          <a:endParaRPr lang="en-US" sz="1800" kern="1200" dirty="0"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2036470" y="378534"/>
        <a:ext cx="1616430" cy="1616430"/>
      </dsp:txXfrm>
    </dsp:sp>
    <dsp:sp modelId="{E05039B1-D627-466E-A46B-525872B9A010}">
      <dsp:nvSpPr>
        <dsp:cNvPr id="0" name=""/>
        <dsp:cNvSpPr/>
      </dsp:nvSpPr>
      <dsp:spPr>
        <a:xfrm>
          <a:off x="4053826" y="291089"/>
          <a:ext cx="1791320" cy="1791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latin typeface="IRANSans" panose="020B0506030804020204" pitchFamily="34" charset="-78"/>
              <a:cs typeface="IRANSans" panose="020B0506030804020204" pitchFamily="34" charset="-78"/>
            </a:rPr>
            <a:t>بچسب به مشتری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600" kern="1200" dirty="0" smtClean="0">
              <a:latin typeface="IRANSans" panose="020B0506030804020204" pitchFamily="34" charset="-78"/>
              <a:cs typeface="IRANSans" panose="020B0506030804020204" pitchFamily="34" charset="-78"/>
            </a:rPr>
            <a:t>ممانعت از ورود رقبا</a:t>
          </a:r>
          <a:endParaRPr lang="en-US" sz="1600" kern="1200" dirty="0"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4141271" y="378534"/>
        <a:ext cx="1616430" cy="1616430"/>
      </dsp:txXfrm>
    </dsp:sp>
    <dsp:sp modelId="{D7A21E24-C36C-40C4-9B29-68BE9BA42D3C}">
      <dsp:nvSpPr>
        <dsp:cNvPr id="0" name=""/>
        <dsp:cNvSpPr/>
      </dsp:nvSpPr>
      <dsp:spPr>
        <a:xfrm>
          <a:off x="1949025" y="2395890"/>
          <a:ext cx="1791320" cy="1791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 smtClean="0">
              <a:latin typeface="IRANSans" panose="020B0506030804020204" pitchFamily="34" charset="-78"/>
              <a:cs typeface="IRANSans" panose="020B0506030804020204" pitchFamily="34" charset="-78"/>
            </a:rPr>
            <a:t>بچرخ یا ببند</a:t>
          </a:r>
          <a:endParaRPr lang="en-US" sz="1900" kern="1200" dirty="0"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2036470" y="2483335"/>
        <a:ext cx="1616430" cy="1616430"/>
      </dsp:txXfrm>
    </dsp:sp>
    <dsp:sp modelId="{CE332820-277C-4ADD-98AB-9B549CC587EC}">
      <dsp:nvSpPr>
        <dsp:cNvPr id="0" name=""/>
        <dsp:cNvSpPr/>
      </dsp:nvSpPr>
      <dsp:spPr>
        <a:xfrm>
          <a:off x="4053826" y="2395890"/>
          <a:ext cx="1791320" cy="1791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 smtClean="0">
              <a:latin typeface="IRANSans" panose="020B0506030804020204" pitchFamily="34" charset="-78"/>
              <a:cs typeface="IRANSans" panose="020B0506030804020204" pitchFamily="34" charset="-78"/>
            </a:rPr>
            <a:t>حاشیه سود بالا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 smtClean="0">
              <a:latin typeface="IRANSans" panose="020B0506030804020204" pitchFamily="34" charset="-78"/>
              <a:cs typeface="IRANSans" panose="020B0506030804020204" pitchFamily="34" charset="-78"/>
            </a:rPr>
            <a:t>نرخ جذب بالا</a:t>
          </a:r>
        </a:p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kern="1200" dirty="0" smtClean="0">
              <a:latin typeface="IRANSans" panose="020B0506030804020204" pitchFamily="34" charset="-78"/>
              <a:cs typeface="IRANSans" panose="020B0506030804020204" pitchFamily="34" charset="-78"/>
            </a:rPr>
            <a:t>وایرالیتی بالا</a:t>
          </a:r>
          <a:endParaRPr lang="en-US" sz="1900" kern="1200" dirty="0"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4141271" y="2483335"/>
        <a:ext cx="1616430" cy="1616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59844C6C-708A-4156-AA10-87B0FCB5ED49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8829134D-686B-4787-B5F9-D4B380A82481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58773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ndo.io/pendo-blog/use-stickiness-ratio-measure-product-health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02FC3-C259-41BA-9C9F-FDAFF5124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9979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A74B2-AD00-43EC-B48F-5A4DE481E5C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505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A74B2-AD00-43EC-B48F-5A4DE481E5C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248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13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64843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16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955705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17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10216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https://www.pendo.io/pendo-blog/use-stickiness-ratio-measure-product-health/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18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08492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19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377311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75146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66044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4923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176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29428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97778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36227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49625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997307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735719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29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0251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875827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49519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93749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6175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054654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03119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712229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شناسایی</a:t>
            </a:r>
            <a:r>
              <a:rPr lang="fa-IR" baseline="0" dirty="0" smtClean="0"/>
              <a:t> علت ریزش 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407551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907826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245972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39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770140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542564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51890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67612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028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275543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602036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749602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7010787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471852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539164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49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12393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732916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834281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8398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52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7337907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392042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681039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3835852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1607266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871635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59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777034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60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153033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61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276236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62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40203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90194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63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67846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64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058974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65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19659571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29134D-686B-4787-B5F9-D4B380A82481}" type="slidenum">
              <a:rPr lang="fa-IR" smtClean="0"/>
              <a:t>66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24264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077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126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A74B2-AD00-43EC-B48F-5A4DE481E5C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014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658994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47156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02099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60916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8164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79801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961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16301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70784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68005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70B84-8224-458E-B599-88984F7F7F64}" type="datetimeFigureOut">
              <a:rPr lang="fa-IR" smtClean="0"/>
              <a:t>20/04/1441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47CC8D-900E-4325-8768-8298DC187CD7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4049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fa-I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670B84-8224-458E-B599-88984F7F7F64}" type="datetimeFigureOut">
              <a:rPr lang="fa-IR" smtClean="0"/>
              <a:pPr/>
              <a:t>20/04/1441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47CC8D-900E-4325-8768-8298DC187CD7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39419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IRANSans" panose="020B0506030804020204" pitchFamily="34" charset="-78"/>
          <a:ea typeface="+mj-ea"/>
          <a:cs typeface="IRANSans" panose="020B0506030804020204" pitchFamily="34" charset="-78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B Roya" panose="00000400000000000000" pitchFamily="2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B Roya" panose="00000400000000000000" pitchFamily="2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B Roya" panose="00000400000000000000" pitchFamily="2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B Roya" panose="00000400000000000000" pitchFamily="2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B Roya" panose="00000400000000000000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leananalyticsbook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hyperlink" Target="http://www.slideshare.net/mahdinasseri/" TargetMode="External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jpe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rgool.io/fargosha/%DA%A9%D8%A7%D8%B1%D8%A8%D8%B1%D8%A7%D9%86-%D8%A7%DB%8C%D8%B1%D8%A7%D9%86%DB%8C-%D9%86%D9%88%D8%AA%DB%8C%D9%81%DB%8C%DA%A9%DB%8C%D8%B4%D9%86%D9%87%D8%A7%DB%8C-%D9%85%D9%88%D8%A8%D8%A7%DB%8C%D9%84-%D8%B1%D8%A7-%DA%86%DA%AF%D9%88%D9%86%D9%87-%D8%A8%D8%A7%D8%B2-%D9%85%DB%8C%DA%A9%D9%86%D9%86%D8%AF-%D8%AA%D8%AD%D9%84%DB%8C%D9%84%DB%8C-%D8%A8%D8%B1-%D8%A7%D8%B3%D8%A7%D8%B3-%D8%AF%D8%A7%D8%AF%D9%87%D9%87%D8%A7%DB%8C-%D9%88%D8%A7%D9%82%D8%B9%DB%8C-qfq0q34xtktz" TargetMode="External"/><Relationship Id="rId5" Type="http://schemas.openxmlformats.org/officeDocument/2006/relationships/image" Target="../media/image29.JPG"/><Relationship Id="rId4" Type="http://schemas.openxmlformats.org/officeDocument/2006/relationships/hyperlink" Target="https://www.shopify.com/blog/customer-retention-strategie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06874"/>
            <a:ext cx="1043289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ـکــ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ارایی</a:t>
            </a:r>
          </a:p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ـسـ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ودآوری</a:t>
            </a:r>
          </a:p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ـبــ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ازار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4770778"/>
            <a:ext cx="6096000" cy="900246"/>
          </a:xfrm>
          <a:prstGeom prst="rect">
            <a:avLst/>
          </a:prstGeom>
        </p:spPr>
        <p:txBody>
          <a:bodyPr>
            <a:spAutoFit/>
          </a:bodyPr>
          <a:lstStyle/>
          <a:p>
            <a:pPr rtl="1">
              <a:lnSpc>
                <a:spcPct val="150000"/>
              </a:lnSpc>
            </a:pPr>
            <a:r>
              <a:rPr lang="fa-IR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ea typeface="Times New Roman" panose="02020603050405020304" pitchFamily="18" charset="0"/>
                <a:cs typeface="IRANSans" panose="020B0506030804020204" pitchFamily="34" charset="-78"/>
              </a:rPr>
              <a:t>سه مدل کاربردی برای ارزیابی رشد یک استارتاپ</a:t>
            </a:r>
          </a:p>
          <a:p>
            <a:pPr rtl="1">
              <a:lnSpc>
                <a:spcPct val="150000"/>
              </a:lnSpc>
            </a:pPr>
            <a:endParaRPr lang="fa-IR" sz="5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rtl="1"/>
            <a:r>
              <a:rPr lang="fa-I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مهدی ناصری – ۱۶ آذرماه ۱۳۹۸</a:t>
            </a:r>
          </a:p>
        </p:txBody>
      </p:sp>
    </p:spTree>
    <p:extLst>
      <p:ext uri="{BB962C8B-B14F-4D97-AF65-F5344CB8AC3E}">
        <p14:creationId xmlns:p14="http://schemas.microsoft.com/office/powerpoint/2010/main" val="368355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65943" y="290287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>
                <a:latin typeface="A RaiMedia-Black" pitchFamily="34" charset="-78"/>
                <a:ea typeface="A RaiMedia-Black" pitchFamily="34" charset="-78"/>
                <a:cs typeface="A RaiMedia-Black" pitchFamily="34" charset="-78"/>
              </a:rPr>
              <a:t>مدل + مرحله = تنها سنجه‌ای که برای رشد نیاز دارید</a:t>
            </a:r>
            <a:endParaRPr lang="en-US" sz="4400" dirty="0">
              <a:latin typeface="A RaiMedia-Black" pitchFamily="34" charset="-78"/>
              <a:ea typeface="A RaiMedia-Black" pitchFamily="34" charset="-78"/>
              <a:cs typeface="A RaiMedia-Black" pitchFamily="34" charset="-7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9704" t="37180" r="66696" b="57692"/>
          <a:stretch>
            <a:fillRect/>
          </a:stretch>
        </p:blipFill>
        <p:spPr bwMode="auto">
          <a:xfrm>
            <a:off x="8095344" y="4557486"/>
            <a:ext cx="105883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29704" t="37180" r="66696" b="57692"/>
          <a:stretch>
            <a:fillRect/>
          </a:stretch>
        </p:blipFill>
        <p:spPr bwMode="auto">
          <a:xfrm>
            <a:off x="8095344" y="2576287"/>
            <a:ext cx="105883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29704" t="37180" r="66696" b="57692"/>
          <a:stretch>
            <a:fillRect/>
          </a:stretch>
        </p:blipFill>
        <p:spPr bwMode="auto">
          <a:xfrm>
            <a:off x="8095344" y="3414486"/>
            <a:ext cx="105883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29704" t="37180" r="66696" b="57692"/>
          <a:stretch>
            <a:fillRect/>
          </a:stretch>
        </p:blipFill>
        <p:spPr bwMode="auto">
          <a:xfrm>
            <a:off x="8095344" y="5395686"/>
            <a:ext cx="105883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41225" t="38462" r="55895" b="53846"/>
          <a:stretch>
            <a:fillRect/>
          </a:stretch>
        </p:blipFill>
        <p:spPr bwMode="auto">
          <a:xfrm>
            <a:off x="6952343" y="2576285"/>
            <a:ext cx="1057606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41225" t="38462" r="55895" b="53846"/>
          <a:stretch>
            <a:fillRect/>
          </a:stretch>
        </p:blipFill>
        <p:spPr bwMode="auto">
          <a:xfrm>
            <a:off x="6952343" y="3414487"/>
            <a:ext cx="1057606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41225" t="38462" r="55895" b="53846"/>
          <a:stretch>
            <a:fillRect/>
          </a:stretch>
        </p:blipFill>
        <p:spPr bwMode="auto">
          <a:xfrm>
            <a:off x="6952343" y="4557486"/>
            <a:ext cx="1057606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41225" t="38462" r="55895" b="53846"/>
          <a:stretch>
            <a:fillRect/>
          </a:stretch>
        </p:blipFill>
        <p:spPr bwMode="auto">
          <a:xfrm>
            <a:off x="6952343" y="5395687"/>
            <a:ext cx="1057606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l="50586" t="42308" r="45814" b="53846"/>
          <a:stretch>
            <a:fillRect/>
          </a:stretch>
        </p:blipFill>
        <p:spPr bwMode="auto">
          <a:xfrm>
            <a:off x="5733143" y="25762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 l="50586" t="42308" r="45814" b="53846"/>
          <a:stretch>
            <a:fillRect/>
          </a:stretch>
        </p:blipFill>
        <p:spPr bwMode="auto">
          <a:xfrm>
            <a:off x="5733143" y="34144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50586" t="42308" r="45814" b="53846"/>
          <a:stretch>
            <a:fillRect/>
          </a:stretch>
        </p:blipFill>
        <p:spPr bwMode="auto">
          <a:xfrm>
            <a:off x="5733143" y="45574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 l="50586" t="42308" r="45814" b="53846"/>
          <a:stretch>
            <a:fillRect/>
          </a:stretch>
        </p:blipFill>
        <p:spPr bwMode="auto">
          <a:xfrm>
            <a:off x="5733143" y="53956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 l="64267" t="84615" r="34293" b="11539"/>
          <a:stretch>
            <a:fillRect/>
          </a:stretch>
        </p:blipFill>
        <p:spPr bwMode="auto">
          <a:xfrm>
            <a:off x="4513943" y="25762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64267" t="84615" r="34293" b="11539"/>
          <a:stretch>
            <a:fillRect/>
          </a:stretch>
        </p:blipFill>
        <p:spPr bwMode="auto">
          <a:xfrm>
            <a:off x="4513943" y="34144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64267" t="84615" r="34293" b="11539"/>
          <a:stretch>
            <a:fillRect/>
          </a:stretch>
        </p:blipFill>
        <p:spPr bwMode="auto">
          <a:xfrm>
            <a:off x="4513943" y="45574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l="64267" t="84615" r="34293" b="11539"/>
          <a:stretch>
            <a:fillRect/>
          </a:stretch>
        </p:blipFill>
        <p:spPr bwMode="auto">
          <a:xfrm>
            <a:off x="4513943" y="53956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73628" t="52565" r="22772" b="41025"/>
          <a:stretch>
            <a:fillRect/>
          </a:stretch>
        </p:blipFill>
        <p:spPr bwMode="auto">
          <a:xfrm>
            <a:off x="3294743" y="25762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73628" t="52565" r="22772" b="41025"/>
          <a:stretch>
            <a:fillRect/>
          </a:stretch>
        </p:blipFill>
        <p:spPr bwMode="auto">
          <a:xfrm>
            <a:off x="3294743" y="34144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73628" t="52565" r="22772" b="41025"/>
          <a:stretch>
            <a:fillRect/>
          </a:stretch>
        </p:blipFill>
        <p:spPr bwMode="auto">
          <a:xfrm>
            <a:off x="3294743" y="45574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 l="73628" t="52565" r="22772" b="41025"/>
          <a:stretch>
            <a:fillRect/>
          </a:stretch>
        </p:blipFill>
        <p:spPr bwMode="auto">
          <a:xfrm>
            <a:off x="3294743" y="53956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84428" t="42308" r="11971" b="53846"/>
          <a:stretch>
            <a:fillRect/>
          </a:stretch>
        </p:blipFill>
        <p:spPr bwMode="auto">
          <a:xfrm>
            <a:off x="2075543" y="25762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 l="84428" t="42308" r="11971" b="53846"/>
          <a:stretch>
            <a:fillRect/>
          </a:stretch>
        </p:blipFill>
        <p:spPr bwMode="auto">
          <a:xfrm>
            <a:off x="2075543" y="34144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 l="84428" t="42308" r="11971" b="53846"/>
          <a:stretch>
            <a:fillRect/>
          </a:stretch>
        </p:blipFill>
        <p:spPr bwMode="auto">
          <a:xfrm>
            <a:off x="2075543" y="45574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 l="84428" t="42308" r="11971" b="53846"/>
          <a:stretch>
            <a:fillRect/>
          </a:stretch>
        </p:blipFill>
        <p:spPr bwMode="auto">
          <a:xfrm>
            <a:off x="2075543" y="5395686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/>
          <a:srcRect l="77948" t="30770" r="13411" b="65384"/>
          <a:stretch>
            <a:fillRect/>
          </a:stretch>
        </p:blipFill>
        <p:spPr bwMode="auto">
          <a:xfrm>
            <a:off x="2075543" y="2042886"/>
            <a:ext cx="716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4" cstate="print"/>
          <a:srcRect l="32278" t="43996" r="26371" b="46998"/>
          <a:stretch>
            <a:fillRect/>
          </a:stretch>
        </p:blipFill>
        <p:spPr bwMode="auto">
          <a:xfrm>
            <a:off x="2075543" y="2042886"/>
            <a:ext cx="7162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Rectangle 43"/>
          <p:cNvSpPr/>
          <p:nvPr/>
        </p:nvSpPr>
        <p:spPr>
          <a:xfrm>
            <a:off x="2532743" y="3565160"/>
            <a:ext cx="5715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5400" dirty="0">
                <a:solidFill>
                  <a:schemeClr val="bg1"/>
                </a:solidFill>
                <a:latin typeface="IRANSans" panose="020B0506030804020204" pitchFamily="34" charset="-78"/>
                <a:ea typeface="A RaiMedia-Black" pitchFamily="34" charset="-78"/>
                <a:cs typeface="IRANSans" panose="020B0506030804020204" pitchFamily="34" charset="-78"/>
              </a:rPr>
              <a:t>تنها سنجه‌ای که</a:t>
            </a:r>
          </a:p>
          <a:p>
            <a:pPr algn="ctr" rtl="1"/>
            <a:r>
              <a:rPr lang="fa-IR" sz="5400" dirty="0">
                <a:solidFill>
                  <a:schemeClr val="bg1"/>
                </a:solidFill>
                <a:latin typeface="IRANSans" panose="020B0506030804020204" pitchFamily="34" charset="-78"/>
                <a:ea typeface="A RaiMedia-Black" pitchFamily="34" charset="-78"/>
                <a:cs typeface="IRANSans" panose="020B0506030804020204" pitchFamily="34" charset="-78"/>
              </a:rPr>
              <a:t>اهمیت دارد</a:t>
            </a:r>
            <a:endParaRPr lang="en-US" sz="5400" dirty="0">
              <a:solidFill>
                <a:schemeClr val="bg1"/>
              </a:solidFill>
              <a:latin typeface="IRANSans" panose="020B0506030804020204" pitchFamily="34" charset="-78"/>
              <a:ea typeface="A RaiMedia-Black" pitchFamily="34" charset="-78"/>
              <a:cs typeface="IRANSans" panose="020B0506030804020204" pitchFamily="34" charset="-78"/>
            </a:endParaRPr>
          </a:p>
        </p:txBody>
      </p:sp>
      <p:sp>
        <p:nvSpPr>
          <p:cNvPr id="49" name="Left-Right Arrow 48"/>
          <p:cNvSpPr/>
          <p:nvPr/>
        </p:nvSpPr>
        <p:spPr>
          <a:xfrm>
            <a:off x="2532743" y="2347686"/>
            <a:ext cx="5943600" cy="762000"/>
          </a:xfrm>
          <a:prstGeom prst="left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2913743" y="2527382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نوع مدل کسب و کار شما چیست؟</a:t>
            </a:r>
            <a:endParaRPr lang="en-US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1" name="Left-Right Arrow 50"/>
          <p:cNvSpPr/>
          <p:nvPr/>
        </p:nvSpPr>
        <p:spPr>
          <a:xfrm rot="5400000">
            <a:off x="6990443" y="3985986"/>
            <a:ext cx="3124200" cy="762000"/>
          </a:xfrm>
          <a:prstGeom prst="left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0" name="Rectangle 49"/>
          <p:cNvSpPr/>
          <p:nvPr/>
        </p:nvSpPr>
        <p:spPr>
          <a:xfrm rot="16200000">
            <a:off x="7046123" y="4169194"/>
            <a:ext cx="2991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در چه مرحله‌ای از رشد هستید؟</a:t>
            </a:r>
            <a:endParaRPr lang="en-US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9391488" y="2042886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همدلی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9409121" y="2728686"/>
            <a:ext cx="971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چسبندگی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9413931" y="3578554"/>
            <a:ext cx="824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ویروسی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381870" y="4709886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درآمد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9370650" y="5548086"/>
            <a:ext cx="7681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مقایس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270480" y="1585686"/>
            <a:ext cx="615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رسانه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3503306" y="1585686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dirty="0">
                <a:latin typeface="IRANSans" panose="020B0506030804020204" pitchFamily="34" charset="-78"/>
                <a:cs typeface="IRANSans" panose="020B0506030804020204" pitchFamily="34" charset="-78"/>
              </a:rPr>
              <a:t>UGC</a:t>
            </a:r>
          </a:p>
        </p:txBody>
      </p:sp>
      <p:sp>
        <p:nvSpPr>
          <p:cNvPr id="59" name="Rectangle 58"/>
          <p:cNvSpPr/>
          <p:nvPr/>
        </p:nvSpPr>
        <p:spPr>
          <a:xfrm>
            <a:off x="4442495" y="1597354"/>
            <a:ext cx="1234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برنامه موبایل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904036" y="1597354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dirty="0" err="1">
                <a:latin typeface="IRANSans" panose="020B0506030804020204" pitchFamily="34" charset="-78"/>
                <a:cs typeface="IRANSans" panose="020B0506030804020204" pitchFamily="34" charset="-78"/>
              </a:rPr>
              <a:t>SaaS</a:t>
            </a:r>
            <a:endParaRPr lang="en-US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6843167" y="1585686"/>
            <a:ext cx="1226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بازار دووجهی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214024" y="1433287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تجارت</a:t>
            </a:r>
          </a:p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الکترونیکی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319695" y="6269008"/>
            <a:ext cx="69108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منبع: کتاب </a:t>
            </a:r>
            <a:r>
              <a:rPr lang="en-US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Lean Analytics</a:t>
            </a:r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نوشته </a:t>
            </a:r>
            <a:r>
              <a:rPr lang="en-US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Alistair </a:t>
            </a:r>
            <a:r>
              <a:rPr lang="en-US" sz="1200" dirty="0" err="1" smtClean="0">
                <a:latin typeface="IRANSans" panose="020B0506030804020204" pitchFamily="34" charset="-78"/>
                <a:cs typeface="IRANSans" panose="020B0506030804020204" pitchFamily="34" charset="-78"/>
              </a:rPr>
              <a:t>Croll</a:t>
            </a:r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و </a:t>
            </a:r>
            <a:r>
              <a:rPr lang="en-US" sz="1200" dirty="0">
                <a:latin typeface="IRANSans" panose="020B0506030804020204" pitchFamily="34" charset="-78"/>
                <a:cs typeface="IRANSans" panose="020B0506030804020204" pitchFamily="34" charset="-78"/>
              </a:rPr>
              <a:t> Benjamin </a:t>
            </a:r>
            <a:r>
              <a:rPr lang="en-US" sz="1200" dirty="0" err="1" smtClean="0">
                <a:latin typeface="IRANSans" panose="020B0506030804020204" pitchFamily="34" charset="-78"/>
                <a:cs typeface="IRANSans" panose="020B0506030804020204" pitchFamily="34" charset="-78"/>
              </a:rPr>
              <a:t>Yoskovitz</a:t>
            </a:r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: </a:t>
            </a:r>
            <a:r>
              <a:rPr lang="en-US" sz="1200" dirty="0" smtClean="0">
                <a:latin typeface="IRANSans" panose="020B0506030804020204" pitchFamily="34" charset="-78"/>
                <a:cs typeface="IRANSans" panose="020B0506030804020204" pitchFamily="34" charset="-78"/>
                <a:hlinkClick r:id="rId5"/>
              </a:rPr>
              <a:t>http://leananalyticsbook.com/</a:t>
            </a:r>
            <a:endParaRPr lang="en-US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20952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609601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>
                <a:latin typeface="A RaiMedia-Black" pitchFamily="34" charset="-78"/>
                <a:ea typeface="A RaiMedia-Black" pitchFamily="34" charset="-78"/>
                <a:cs typeface="A RaiMedia-Black" pitchFamily="34" charset="-78"/>
              </a:rPr>
              <a:t>مدل + مرحله = تنها سنجه‌ای که برای رشد نیاز دارید</a:t>
            </a:r>
            <a:endParaRPr lang="en-US" sz="4400" dirty="0">
              <a:latin typeface="A RaiMedia-Black" pitchFamily="34" charset="-78"/>
              <a:ea typeface="A RaiMedia-Black" pitchFamily="34" charset="-78"/>
              <a:cs typeface="A RaiMedia-Black" pitchFamily="34" charset="-7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 l="29704" t="37180" r="66696" b="57692"/>
          <a:stretch>
            <a:fillRect/>
          </a:stretch>
        </p:blipFill>
        <p:spPr bwMode="auto">
          <a:xfrm>
            <a:off x="8229601" y="4876800"/>
            <a:ext cx="105883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 l="29704" t="37180" r="66696" b="57692"/>
          <a:stretch>
            <a:fillRect/>
          </a:stretch>
        </p:blipFill>
        <p:spPr bwMode="auto">
          <a:xfrm>
            <a:off x="8229601" y="2895601"/>
            <a:ext cx="105883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29704" t="37180" r="66696" b="57692"/>
          <a:stretch>
            <a:fillRect/>
          </a:stretch>
        </p:blipFill>
        <p:spPr bwMode="auto">
          <a:xfrm>
            <a:off x="8229601" y="3733800"/>
            <a:ext cx="105883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29704" t="37180" r="66696" b="57692"/>
          <a:stretch>
            <a:fillRect/>
          </a:stretch>
        </p:blipFill>
        <p:spPr bwMode="auto">
          <a:xfrm>
            <a:off x="8229601" y="5715000"/>
            <a:ext cx="105883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 l="41225" t="38462" r="55895" b="53846"/>
          <a:stretch>
            <a:fillRect/>
          </a:stretch>
        </p:blipFill>
        <p:spPr bwMode="auto">
          <a:xfrm>
            <a:off x="7010400" y="2895599"/>
            <a:ext cx="1057606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 l="41225" t="38462" r="55895" b="53846"/>
          <a:stretch>
            <a:fillRect/>
          </a:stretch>
        </p:blipFill>
        <p:spPr bwMode="auto">
          <a:xfrm>
            <a:off x="7010400" y="3733801"/>
            <a:ext cx="1057606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 l="41225" t="38462" r="55895" b="53846"/>
          <a:stretch>
            <a:fillRect/>
          </a:stretch>
        </p:blipFill>
        <p:spPr bwMode="auto">
          <a:xfrm>
            <a:off x="7010400" y="4876800"/>
            <a:ext cx="1057606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41225" t="38462" r="55895" b="53846"/>
          <a:stretch>
            <a:fillRect/>
          </a:stretch>
        </p:blipFill>
        <p:spPr bwMode="auto">
          <a:xfrm>
            <a:off x="7010400" y="5715001"/>
            <a:ext cx="1057606" cy="685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l="50586" t="42308" r="45814" b="53846"/>
          <a:stretch>
            <a:fillRect/>
          </a:stretch>
        </p:blipFill>
        <p:spPr bwMode="auto">
          <a:xfrm>
            <a:off x="5791200" y="28956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 l="50586" t="42308" r="45814" b="53846"/>
          <a:stretch>
            <a:fillRect/>
          </a:stretch>
        </p:blipFill>
        <p:spPr bwMode="auto">
          <a:xfrm>
            <a:off x="5791200" y="3733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50586" t="42308" r="45814" b="53846"/>
          <a:stretch>
            <a:fillRect/>
          </a:stretch>
        </p:blipFill>
        <p:spPr bwMode="auto">
          <a:xfrm>
            <a:off x="5791200" y="4876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 l="50586" t="42308" r="45814" b="53846"/>
          <a:stretch>
            <a:fillRect/>
          </a:stretch>
        </p:blipFill>
        <p:spPr bwMode="auto">
          <a:xfrm>
            <a:off x="5791200" y="5715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 l="64267" t="84615" r="34293" b="11539"/>
          <a:stretch>
            <a:fillRect/>
          </a:stretch>
        </p:blipFill>
        <p:spPr bwMode="auto">
          <a:xfrm>
            <a:off x="4572000" y="28956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64267" t="84615" r="34293" b="11539"/>
          <a:stretch>
            <a:fillRect/>
          </a:stretch>
        </p:blipFill>
        <p:spPr bwMode="auto">
          <a:xfrm>
            <a:off x="4572000" y="3733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64267" t="84615" r="34293" b="11539"/>
          <a:stretch>
            <a:fillRect/>
          </a:stretch>
        </p:blipFill>
        <p:spPr bwMode="auto">
          <a:xfrm>
            <a:off x="4572000" y="4876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l="64267" t="84615" r="34293" b="11539"/>
          <a:stretch>
            <a:fillRect/>
          </a:stretch>
        </p:blipFill>
        <p:spPr bwMode="auto">
          <a:xfrm>
            <a:off x="4572000" y="5715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73628" t="52565" r="22772" b="41025"/>
          <a:stretch>
            <a:fillRect/>
          </a:stretch>
        </p:blipFill>
        <p:spPr bwMode="auto">
          <a:xfrm>
            <a:off x="3352800" y="28956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73628" t="52565" r="22772" b="41025"/>
          <a:stretch>
            <a:fillRect/>
          </a:stretch>
        </p:blipFill>
        <p:spPr bwMode="auto">
          <a:xfrm>
            <a:off x="3352800" y="3733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73628" t="52565" r="22772" b="41025"/>
          <a:stretch>
            <a:fillRect/>
          </a:stretch>
        </p:blipFill>
        <p:spPr bwMode="auto">
          <a:xfrm>
            <a:off x="3352800" y="4876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 l="73628" t="52565" r="22772" b="41025"/>
          <a:stretch>
            <a:fillRect/>
          </a:stretch>
        </p:blipFill>
        <p:spPr bwMode="auto">
          <a:xfrm>
            <a:off x="3352800" y="5715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 cstate="print"/>
          <a:srcRect l="84428" t="42308" r="11971" b="53846"/>
          <a:stretch>
            <a:fillRect/>
          </a:stretch>
        </p:blipFill>
        <p:spPr bwMode="auto">
          <a:xfrm>
            <a:off x="2133600" y="28956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 l="84428" t="42308" r="11971" b="53846"/>
          <a:stretch>
            <a:fillRect/>
          </a:stretch>
        </p:blipFill>
        <p:spPr bwMode="auto">
          <a:xfrm>
            <a:off x="2133600" y="3733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 l="84428" t="42308" r="11971" b="53846"/>
          <a:stretch>
            <a:fillRect/>
          </a:stretch>
        </p:blipFill>
        <p:spPr bwMode="auto">
          <a:xfrm>
            <a:off x="2133600" y="48768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 cstate="print"/>
          <a:srcRect l="84428" t="42308" r="11971" b="53846"/>
          <a:stretch>
            <a:fillRect/>
          </a:stretch>
        </p:blipFill>
        <p:spPr bwMode="auto">
          <a:xfrm>
            <a:off x="2133600" y="5715000"/>
            <a:ext cx="106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3" cstate="print"/>
          <a:srcRect l="77948" t="30770" r="13411" b="65384"/>
          <a:stretch>
            <a:fillRect/>
          </a:stretch>
        </p:blipFill>
        <p:spPr bwMode="auto">
          <a:xfrm>
            <a:off x="2133600" y="2362200"/>
            <a:ext cx="7162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Rectangle 32"/>
          <p:cNvSpPr/>
          <p:nvPr/>
        </p:nvSpPr>
        <p:spPr>
          <a:xfrm>
            <a:off x="2328537" y="1905000"/>
            <a:ext cx="6158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رسانه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61363" y="1905000"/>
            <a:ext cx="6415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dirty="0">
                <a:latin typeface="IRANSans" panose="020B0506030804020204" pitchFamily="34" charset="-78"/>
                <a:cs typeface="IRANSans" panose="020B0506030804020204" pitchFamily="34" charset="-78"/>
              </a:rPr>
              <a:t>UGC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500552" y="1916668"/>
            <a:ext cx="12346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برنامه موبایل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962093" y="1916668"/>
            <a:ext cx="7072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en-US" dirty="0" err="1">
                <a:latin typeface="IRANSans" panose="020B0506030804020204" pitchFamily="34" charset="-78"/>
                <a:cs typeface="IRANSans" panose="020B0506030804020204" pitchFamily="34" charset="-78"/>
              </a:rPr>
              <a:t>SaaS</a:t>
            </a:r>
            <a:endParaRPr lang="en-US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901224" y="1905000"/>
            <a:ext cx="122661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بازار دووجهی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8272081" y="1752601"/>
            <a:ext cx="10310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تجارت</a:t>
            </a:r>
          </a:p>
          <a:p>
            <a:pPr algn="ct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الکترونیکی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9449545" y="2362200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همدلی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9467178" y="3048000"/>
            <a:ext cx="9717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چسبندگی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9471988" y="3897868"/>
            <a:ext cx="8242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ویروسی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439927" y="5029200"/>
            <a:ext cx="6303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درآمد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428707" y="5867400"/>
            <a:ext cx="7681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latin typeface="IRANSans" panose="020B0506030804020204" pitchFamily="34" charset="-78"/>
                <a:cs typeface="IRANSans" panose="020B0506030804020204" pitchFamily="34" charset="-78"/>
              </a:rPr>
              <a:t>مقایس</a:t>
            </a:r>
            <a:endParaRPr lang="en-US" sz="1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8243248" y="2936545"/>
            <a:ext cx="10119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latin typeface="Tahoma" pitchFamily="34" charset="0"/>
                <a:cs typeface="B Yekan" pitchFamily="2" charset="-78"/>
              </a:rPr>
              <a:t>وفاداری</a:t>
            </a:r>
          </a:p>
          <a:p>
            <a:pPr algn="ctr" rtl="1"/>
            <a:r>
              <a:rPr lang="fa-IR" sz="1600" dirty="0">
                <a:latin typeface="Tahoma" pitchFamily="34" charset="0"/>
                <a:cs typeface="B Yekan" pitchFamily="2" charset="-78"/>
              </a:rPr>
              <a:t>تبدیل</a:t>
            </a:r>
            <a:endParaRPr lang="en-US" sz="1600" dirty="0">
              <a:latin typeface="Tahoma" pitchFamily="34" charset="0"/>
              <a:cs typeface="B Yekan" pitchFamily="2" charset="-7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010400" y="2895601"/>
            <a:ext cx="10685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موجودی</a:t>
            </a:r>
          </a:p>
          <a:p>
            <a:pPr algn="ctr" rtl="1"/>
            <a:r>
              <a:rPr lang="fa-IR" sz="1600" dirty="0">
                <a:cs typeface="B Yekan" pitchFamily="2" charset="-78"/>
              </a:rPr>
              <a:t>تنوع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5791200" y="2971801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درگیری</a:t>
            </a:r>
          </a:p>
          <a:p>
            <a:pPr algn="ctr" rtl="1"/>
            <a:r>
              <a:rPr lang="fa-IR" sz="1600" dirty="0">
                <a:cs typeface="B Yekan" pitchFamily="2" charset="-78"/>
              </a:rPr>
              <a:t>پرش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495800" y="2971801"/>
            <a:ext cx="121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دانلود، پرش</a:t>
            </a:r>
          </a:p>
          <a:p>
            <a:pPr algn="ctr" rtl="1"/>
            <a:r>
              <a:rPr lang="fa-IR" sz="1600" dirty="0">
                <a:cs typeface="B Yekan" pitchFamily="2" charset="-78"/>
              </a:rPr>
              <a:t>شفاهی شدن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352800" y="2971801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نرخ محتوی</a:t>
            </a:r>
          </a:p>
          <a:p>
            <a:pPr algn="ctr" rtl="1"/>
            <a:r>
              <a:rPr lang="fa-IR" sz="1600" dirty="0">
                <a:cs typeface="B Yekan" pitchFamily="2" charset="-78"/>
              </a:rPr>
              <a:t>نرخ اسپم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05000" y="2826604"/>
            <a:ext cx="1447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ترافیک</a:t>
            </a:r>
          </a:p>
          <a:p>
            <a:pPr algn="ctr" rtl="1"/>
            <a:r>
              <a:rPr lang="fa-IR" sz="1600" dirty="0">
                <a:cs typeface="B Yekan" pitchFamily="2" charset="-78"/>
              </a:rPr>
              <a:t>بازدید</a:t>
            </a:r>
          </a:p>
          <a:p>
            <a:pPr algn="ctr" rtl="1"/>
            <a:r>
              <a:rPr lang="fa-IR" sz="1600" dirty="0">
                <a:cs typeface="B Yekan" pitchFamily="2" charset="-78"/>
              </a:rPr>
              <a:t> بازگشت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2133600" y="2362200"/>
            <a:ext cx="7162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مصاحبه‌ها، نتایج کیفی، امتیازهای کمی، نظرسنجی‌ها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8077200" y="3789402"/>
            <a:ext cx="137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400" dirty="0">
                <a:cs typeface="B Yekan" pitchFamily="2" charset="-78"/>
              </a:rPr>
              <a:t>CAC</a:t>
            </a:r>
            <a:r>
              <a:rPr lang="fa-IR" sz="1400" dirty="0">
                <a:cs typeface="B Yekan" pitchFamily="2" charset="-78"/>
              </a:rPr>
              <a:t>، بازنشر، فعالسازی مجدد</a:t>
            </a:r>
            <a:endParaRPr lang="en-US" sz="1400" dirty="0">
              <a:cs typeface="B Yekan" pitchFamily="2" charset="-78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961496" y="3810000"/>
            <a:ext cx="1143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cs typeface="B Yekan" pitchFamily="2" charset="-78"/>
              </a:rPr>
              <a:t>اشتراک‌گذاری</a:t>
            </a:r>
          </a:p>
          <a:p>
            <a:pPr algn="ctr" rtl="1"/>
            <a:r>
              <a:rPr lang="en-US" sz="1600" dirty="0">
                <a:cs typeface="B Yekan" pitchFamily="2" charset="-78"/>
              </a:rPr>
              <a:t>SEM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5715000" y="3758626"/>
            <a:ext cx="114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شفاهی‌شدن</a:t>
            </a:r>
          </a:p>
          <a:p>
            <a:pPr algn="ctr" rtl="1"/>
            <a:r>
              <a:rPr lang="en-US" sz="1600" dirty="0">
                <a:cs typeface="B Yekan" pitchFamily="2" charset="-78"/>
              </a:rPr>
              <a:t>CAC</a:t>
            </a:r>
          </a:p>
        </p:txBody>
      </p:sp>
      <p:sp>
        <p:nvSpPr>
          <p:cNvPr id="55" name="Rectangle 54"/>
          <p:cNvSpPr/>
          <p:nvPr/>
        </p:nvSpPr>
        <p:spPr>
          <a:xfrm>
            <a:off x="4572001" y="3657601"/>
            <a:ext cx="105662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600" dirty="0" err="1">
                <a:cs typeface="B Yekan" pitchFamily="2" charset="-78"/>
              </a:rPr>
              <a:t>WoM</a:t>
            </a:r>
            <a:endParaRPr lang="fa-IR" sz="1600" dirty="0">
              <a:cs typeface="B Yekan" pitchFamily="2" charset="-78"/>
            </a:endParaRPr>
          </a:p>
          <a:p>
            <a:pPr algn="ctr" rtl="1"/>
            <a:r>
              <a:rPr lang="fa-IR" sz="1600" dirty="0">
                <a:cs typeface="B Yekan" pitchFamily="2" charset="-78"/>
              </a:rPr>
              <a:t>امتیاز اپ</a:t>
            </a:r>
          </a:p>
          <a:p>
            <a:pPr algn="ctr" rtl="1"/>
            <a:r>
              <a:rPr lang="en-US" sz="1600" dirty="0">
                <a:cs typeface="B Yekan" pitchFamily="2" charset="-78"/>
              </a:rPr>
              <a:t>CAC</a:t>
            </a:r>
          </a:p>
        </p:txBody>
      </p:sp>
      <p:sp>
        <p:nvSpPr>
          <p:cNvPr id="56" name="Rectangle 55"/>
          <p:cNvSpPr/>
          <p:nvPr/>
        </p:nvSpPr>
        <p:spPr>
          <a:xfrm>
            <a:off x="3298208" y="3774744"/>
            <a:ext cx="1143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400" dirty="0">
                <a:cs typeface="B Yekan" pitchFamily="2" charset="-78"/>
              </a:rPr>
              <a:t>دعوت‌ها</a:t>
            </a:r>
          </a:p>
          <a:p>
            <a:pPr algn="ctr" rtl="1"/>
            <a:r>
              <a:rPr lang="fa-IR" sz="1400" dirty="0">
                <a:cs typeface="B Yekan" pitchFamily="2" charset="-78"/>
              </a:rPr>
              <a:t>اشتراک‌گذاری</a:t>
            </a:r>
            <a:endParaRPr lang="en-US" sz="1400" dirty="0">
              <a:cs typeface="B Yekan" pitchFamily="2" charset="-7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2057400" y="3774745"/>
            <a:ext cx="121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بازنشر محتوی</a:t>
            </a:r>
          </a:p>
          <a:p>
            <a:pPr algn="ctr" rtl="1"/>
            <a:r>
              <a:rPr lang="en-US" sz="1600" dirty="0">
                <a:cs typeface="B Yekan" pitchFamily="2" charset="-78"/>
              </a:rPr>
              <a:t>SEM</a:t>
            </a:r>
          </a:p>
        </p:txBody>
      </p:sp>
      <p:sp>
        <p:nvSpPr>
          <p:cNvPr id="58" name="Rectangle 57"/>
          <p:cNvSpPr/>
          <p:nvPr/>
        </p:nvSpPr>
        <p:spPr>
          <a:xfrm>
            <a:off x="7010400" y="4452876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درآمد از تراکنش‌ها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572000" y="4495800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درآمد از کاربران فعال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2133600" y="4495800"/>
            <a:ext cx="2286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درآمد از تبلیغات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229600" y="4901626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تراکنش</a:t>
            </a:r>
          </a:p>
          <a:p>
            <a:pPr algn="ctr" rtl="1"/>
            <a:r>
              <a:rPr lang="en-US" sz="1600" dirty="0">
                <a:cs typeface="B Yekan" pitchFamily="2" charset="-78"/>
              </a:rPr>
              <a:t>CLV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010400" y="4953001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تراکنش</a:t>
            </a:r>
          </a:p>
          <a:p>
            <a:pPr algn="ctr" rtl="1"/>
            <a:r>
              <a:rPr lang="fa-IR" sz="1600" dirty="0">
                <a:cs typeface="B Yekan" pitchFamily="2" charset="-78"/>
              </a:rPr>
              <a:t>کمیسیون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715000" y="4964178"/>
            <a:ext cx="1219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بیش‌فروشی</a:t>
            </a:r>
          </a:p>
          <a:p>
            <a:pPr algn="ctr" rtl="1"/>
            <a:r>
              <a:rPr lang="en-US" sz="1600" dirty="0">
                <a:cs typeface="B Yekan" pitchFamily="2" charset="-78"/>
              </a:rPr>
              <a:t>CAC, CLV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572000" y="4953001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CLV, ARPDAU</a:t>
            </a:r>
          </a:p>
        </p:txBody>
      </p:sp>
      <p:sp>
        <p:nvSpPr>
          <p:cNvPr id="65" name="Rectangle 64"/>
          <p:cNvSpPr/>
          <p:nvPr/>
        </p:nvSpPr>
        <p:spPr>
          <a:xfrm>
            <a:off x="3352800" y="4953001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تبلیغات</a:t>
            </a:r>
          </a:p>
          <a:p>
            <a:pPr algn="ctr" rtl="1"/>
            <a:r>
              <a:rPr lang="fa-IR" sz="1600" dirty="0">
                <a:cs typeface="B Yekan" pitchFamily="2" charset="-78"/>
              </a:rPr>
              <a:t>کمک مالی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2133600" y="4876801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cs typeface="B Yekan" pitchFamily="2" charset="-78"/>
              </a:rPr>
              <a:t>CPE</a:t>
            </a:r>
          </a:p>
          <a:p>
            <a:pPr algn="ctr"/>
            <a:r>
              <a:rPr lang="en-US" sz="1600" dirty="0">
                <a:cs typeface="B Yekan" pitchFamily="2" charset="-78"/>
              </a:rPr>
              <a:t> </a:t>
            </a:r>
            <a:r>
              <a:rPr lang="fa-IR" sz="1600" dirty="0">
                <a:cs typeface="B Yekan" pitchFamily="2" charset="-78"/>
              </a:rPr>
              <a:t>نرخ ارجاع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8229600" y="5909846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ارجاعات</a:t>
            </a:r>
            <a:endParaRPr lang="fa-IR" sz="1400" dirty="0">
              <a:cs typeface="B Yekan" pitchFamily="2" charset="-78"/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6969456" y="5728649"/>
            <a:ext cx="1143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بازارهای عمودی دیگر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5791200" y="5739826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1600" dirty="0">
                <a:cs typeface="B Yekan" pitchFamily="2" charset="-78"/>
              </a:rPr>
              <a:t>API</a:t>
            </a:r>
            <a:endParaRPr lang="fa-IR" sz="1600" dirty="0">
              <a:cs typeface="B Yekan" pitchFamily="2" charset="-78"/>
            </a:endParaRPr>
          </a:p>
          <a:p>
            <a:pPr algn="ctr" rtl="1"/>
            <a:r>
              <a:rPr lang="fa-IR" sz="1600" dirty="0">
                <a:cs typeface="B Yekan" pitchFamily="2" charset="-78"/>
              </a:rPr>
              <a:t>تعداد، بازار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572000" y="5833646"/>
            <a:ext cx="10668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ناشران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200400" y="5739826"/>
            <a:ext cx="1295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تحلیل</a:t>
            </a:r>
          </a:p>
          <a:p>
            <a:pPr algn="ctr" rtl="1"/>
            <a:r>
              <a:rPr lang="fa-IR" sz="1600" dirty="0">
                <a:cs typeface="B Yekan" pitchFamily="2" charset="-78"/>
              </a:rPr>
              <a:t>داده‌های کاربر</a:t>
            </a:r>
            <a:endParaRPr lang="en-US" sz="1600" dirty="0">
              <a:cs typeface="B Yekan" pitchFamily="2" charset="-78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2133600" y="5763905"/>
            <a:ext cx="106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itchFamily="2" charset="-78"/>
              </a:rPr>
              <a:t>اتحادیه، مجوزها</a:t>
            </a:r>
            <a:endParaRPr lang="en-US" sz="16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9448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15901" y="736600"/>
            <a:ext cx="8763000" cy="5638800"/>
            <a:chOff x="361950" y="-228600"/>
            <a:chExt cx="8763000" cy="5638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8654" r="8413" b="5128"/>
            <a:stretch/>
          </p:blipFill>
          <p:spPr>
            <a:xfrm>
              <a:off x="361950" y="-228600"/>
              <a:ext cx="8763000" cy="5638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6438900" y="511628"/>
              <a:ext cx="1524000" cy="304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3886200" y="457200"/>
              <a:ext cx="1524000" cy="3048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6400800" y="4267200"/>
              <a:ext cx="1524000" cy="304800"/>
            </a:xfrm>
            <a:prstGeom prst="rect">
              <a:avLst/>
            </a:prstGeom>
          </p:spPr>
        </p:pic>
        <p:sp>
          <p:nvSpPr>
            <p:cNvPr id="2" name="Rectangle 1"/>
            <p:cNvSpPr/>
            <p:nvPr/>
          </p:nvSpPr>
          <p:spPr>
            <a:xfrm>
              <a:off x="5867400" y="4147458"/>
              <a:ext cx="26670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24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فرضیات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287486" y="416318"/>
              <a:ext cx="2667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2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انتخاب سنجه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89172" y="478972"/>
              <a:ext cx="2667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2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یک هدف بگذار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6368142" y="1434254"/>
              <a:ext cx="1676400" cy="775546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6368142" y="1362670"/>
              <a:ext cx="167640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اقدامات بهبود محتمل را لیست کن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7282542" y="2780474"/>
              <a:ext cx="1404258" cy="95332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7282542" y="2800562"/>
              <a:ext cx="1556658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b="1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با داده:</a:t>
              </a:r>
            </a:p>
            <a:p>
              <a:pPr algn="ctr" rtl="1"/>
              <a:r>
                <a:rPr lang="fa-IR" b="1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اشتراکات را پیدا کن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5660571" y="2802245"/>
              <a:ext cx="1404258" cy="95332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5606142" y="2810470"/>
              <a:ext cx="1458687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b="1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بدون داده:</a:t>
              </a:r>
            </a:p>
            <a:p>
              <a:pPr algn="ctr" rtl="1"/>
              <a:r>
                <a:rPr lang="fa-IR" b="1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یک حدس خوب بزن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3124200" y="3723892"/>
              <a:ext cx="1524000" cy="304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048000" y="3505200"/>
              <a:ext cx="17526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2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یک تست طراحی کن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3167743" y="4495799"/>
              <a:ext cx="1524000" cy="533401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2971800" y="4376058"/>
              <a:ext cx="18288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2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تغییراتی در تولید بده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990600" y="3962399"/>
              <a:ext cx="1121229" cy="533401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864325" y="3864114"/>
              <a:ext cx="134547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2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نتایج را بسنج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3"/>
            <a:srcRect l="61479" t="74359" r="33473" b="20513"/>
            <a:stretch/>
          </p:blipFill>
          <p:spPr>
            <a:xfrm>
              <a:off x="685800" y="2492513"/>
              <a:ext cx="1752600" cy="636306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685800" y="2492514"/>
              <a:ext cx="18288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2000" dirty="0">
                  <a:solidFill>
                    <a:schemeClr val="bg1"/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آیا بهبودی حاصل شد؟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3"/>
            <a:srcRect l="41286" t="28204" r="57272" b="69232"/>
            <a:stretch/>
          </p:blipFill>
          <p:spPr>
            <a:xfrm>
              <a:off x="3936999" y="1403350"/>
              <a:ext cx="1723571" cy="27305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3797300" y="1365250"/>
              <a:ext cx="205740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یک هدف جدید بگذار</a:t>
              </a: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12440" t="11538" r="86118" b="84616"/>
            <a:stretch/>
          </p:blipFill>
          <p:spPr>
            <a:xfrm>
              <a:off x="893988" y="478972"/>
              <a:ext cx="1011011" cy="2286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381000" y="381000"/>
              <a:ext cx="205740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موفق شدی!!</a:t>
              </a:r>
              <a:br>
                <a:rPr lang="fa-I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</a:br>
              <a:r>
                <a:rPr lang="fa-IR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برو مرحله بعد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3"/>
            <a:srcRect l="26863" t="20512" r="67368" b="76924"/>
            <a:stretch/>
          </p:blipFill>
          <p:spPr>
            <a:xfrm>
              <a:off x="2219324" y="1117372"/>
              <a:ext cx="904875" cy="559028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2111828" y="1013936"/>
              <a:ext cx="1055915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یا بچرخ (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pivot</a:t>
              </a:r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) یا رها کن</a:t>
              </a: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l="44892" t="39743" r="53846" b="57693"/>
            <a:stretch/>
          </p:blipFill>
          <p:spPr>
            <a:xfrm>
              <a:off x="4234543" y="2057400"/>
              <a:ext cx="1066800" cy="30480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3767141" y="2053208"/>
              <a:ext cx="205740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rtl="1"/>
              <a:r>
                <a:rPr lang="fa-I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دوباره تلاش کن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4116392" y="2040525"/>
            <a:ext cx="12192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بهینه‌سازی</a:t>
            </a:r>
            <a:r>
              <a:rPr lang="fa-IR" sz="2800" dirty="0">
                <a:latin typeface="IRANSans" panose="020B0506030804020204" pitchFamily="34" charset="-78"/>
                <a:cs typeface="IRANSans" panose="020B0506030804020204" pitchFamily="34" charset="-78"/>
              </a:rPr>
              <a:t>، رشد و </a:t>
            </a:r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ارزیابی</a:t>
            </a:r>
          </a:p>
          <a:p>
            <a:pPr algn="ctr" rtl="1"/>
            <a:r>
              <a:rPr lang="fa-IR" sz="40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با تحلیل داده‌ها</a:t>
            </a:r>
            <a:endParaRPr lang="fa-IR" sz="40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29010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1376315" y="1507085"/>
            <a:ext cx="2880000" cy="2880000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Bent-Up Arrow 7"/>
          <p:cNvSpPr/>
          <p:nvPr/>
        </p:nvSpPr>
        <p:spPr>
          <a:xfrm rot="10800000">
            <a:off x="653143" y="2903543"/>
            <a:ext cx="1524000" cy="1027428"/>
          </a:xfrm>
          <a:prstGeom prst="bentUp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" name="Oval 1"/>
          <p:cNvSpPr/>
          <p:nvPr/>
        </p:nvSpPr>
        <p:spPr>
          <a:xfrm>
            <a:off x="2106115" y="2269290"/>
            <a:ext cx="1440000" cy="1440000"/>
          </a:xfrm>
          <a:prstGeom prst="ellipse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Rectangle 3"/>
          <p:cNvSpPr/>
          <p:nvPr/>
        </p:nvSpPr>
        <p:spPr>
          <a:xfrm>
            <a:off x="685800" y="706874"/>
            <a:ext cx="1043289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ـکــ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ارایی</a:t>
            </a:r>
          </a:p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ـسـ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ودآوری</a:t>
            </a:r>
          </a:p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ـبــ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ازار</a:t>
            </a:r>
          </a:p>
        </p:txBody>
      </p:sp>
      <p:sp>
        <p:nvSpPr>
          <p:cNvPr id="3" name="Rectangle 2"/>
          <p:cNvSpPr/>
          <p:nvPr/>
        </p:nvSpPr>
        <p:spPr>
          <a:xfrm>
            <a:off x="685800" y="5148150"/>
            <a:ext cx="6096000" cy="515526"/>
          </a:xfrm>
          <a:prstGeom prst="rect">
            <a:avLst/>
          </a:prstGeom>
        </p:spPr>
        <p:txBody>
          <a:bodyPr>
            <a:spAutoFit/>
          </a:bodyPr>
          <a:lstStyle/>
          <a:p>
            <a:pPr rtl="1">
              <a:lnSpc>
                <a:spcPct val="150000"/>
              </a:lnSpc>
            </a:pPr>
            <a:r>
              <a:rPr lang="fa-IR" sz="2000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ea typeface="Times New Roman" panose="02020603050405020304" pitchFamily="18" charset="0"/>
                <a:cs typeface="IRANSans" panose="020B0506030804020204" pitchFamily="34" charset="-78"/>
              </a:rPr>
              <a:t>سه مدل کاربردی برای ارزیابی رشد یک استارتاپ</a:t>
            </a:r>
          </a:p>
        </p:txBody>
      </p:sp>
      <p:sp>
        <p:nvSpPr>
          <p:cNvPr id="6" name="Curved Left Arrow 5"/>
          <p:cNvSpPr/>
          <p:nvPr/>
        </p:nvSpPr>
        <p:spPr>
          <a:xfrm>
            <a:off x="2685143" y="2525529"/>
            <a:ext cx="667657" cy="1029174"/>
          </a:xfrm>
          <a:prstGeom prst="curvedLef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>
              <a:solidFill>
                <a:schemeClr val="tx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816315" y="1478057"/>
            <a:ext cx="9800" cy="805748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 rot="2147791">
            <a:off x="2907087" y="1932524"/>
            <a:ext cx="12170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رشد در بازار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21229" y="2716950"/>
            <a:ext cx="1327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رشد کارایی محصول</a:t>
            </a:r>
            <a:endParaRPr lang="fa-IR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34816" y="4006916"/>
            <a:ext cx="1327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رشد سودآوری مشتری</a:t>
            </a:r>
            <a:endParaRPr lang="fa-IR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0793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06874"/>
            <a:ext cx="1043289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ـکــ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ارایی</a:t>
            </a:r>
            <a:r>
              <a:rPr lang="fa-IR" sz="115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	 </a:t>
            </a:r>
            <a:r>
              <a:rPr lang="fa-IR" sz="8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8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محصول</a:t>
            </a:r>
            <a:endParaRPr lang="fa-IR" sz="11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ـسـ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ودآوری</a:t>
            </a:r>
            <a:r>
              <a:rPr lang="fa-IR" sz="115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8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مشتری</a:t>
            </a:r>
            <a:endParaRPr lang="fa-IR" sz="11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ـبــ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ازار</a:t>
            </a:r>
            <a:r>
              <a:rPr lang="fa-IR" sz="115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      </a:t>
            </a:r>
            <a:r>
              <a:rPr lang="fa-IR" sz="66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8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رقابت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4491990" y="1760220"/>
            <a:ext cx="117729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 flipV="1">
            <a:off x="4175760" y="3535680"/>
            <a:ext cx="31623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3474720" y="5246370"/>
            <a:ext cx="351282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03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06874"/>
            <a:ext cx="10432890" cy="5401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ـکــ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ارایی</a:t>
            </a:r>
            <a:r>
              <a:rPr lang="fa-IR" sz="115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	 </a:t>
            </a:r>
            <a:r>
              <a:rPr lang="fa-IR" sz="8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</a:t>
            </a:r>
            <a:r>
              <a:rPr lang="fa-IR" sz="72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88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8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طراحی</a:t>
            </a:r>
            <a:endParaRPr lang="fa-IR" sz="11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ـسـ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ودآوری</a:t>
            </a:r>
            <a:r>
              <a:rPr lang="fa-IR" sz="115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96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8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درآمـد</a:t>
            </a:r>
            <a:endParaRPr lang="fa-IR" sz="11500" b="1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ـبــ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ازار</a:t>
            </a:r>
            <a:r>
              <a:rPr lang="fa-IR" sz="115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       </a:t>
            </a:r>
            <a:r>
              <a:rPr lang="fa-IR" sz="66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8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سهـم</a:t>
            </a:r>
          </a:p>
        </p:txBody>
      </p:sp>
      <p:cxnSp>
        <p:nvCxnSpPr>
          <p:cNvPr id="3" name="Straight Connector 2"/>
          <p:cNvCxnSpPr/>
          <p:nvPr/>
        </p:nvCxnSpPr>
        <p:spPr>
          <a:xfrm flipH="1">
            <a:off x="3848100" y="1760220"/>
            <a:ext cx="182118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3848100" y="3535680"/>
            <a:ext cx="64389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 flipV="1">
            <a:off x="3474720" y="5246370"/>
            <a:ext cx="351282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83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06874"/>
            <a:ext cx="1043289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ـکــ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ارایی</a:t>
            </a:r>
            <a:endParaRPr lang="fa-IR" sz="8800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6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سبندگی</a:t>
            </a:r>
            <a:r>
              <a:rPr lang="fa-IR" sz="36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fa-IR" sz="6000" b="1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</a:t>
            </a:r>
            <a:r>
              <a:rPr lang="fa-IR" sz="6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6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ـت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بدیل</a:t>
            </a:r>
            <a:r>
              <a:rPr lang="fa-IR" sz="36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endParaRPr lang="fa-IR" sz="6000" b="1" baseline="30000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6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ـر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یزش</a:t>
            </a:r>
            <a:r>
              <a:rPr lang="fa-IR" sz="40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endParaRPr lang="fa-IR" sz="6000" b="1" baseline="30000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6519446"/>
            <a:ext cx="5283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1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Stickiness   |    </a:t>
            </a:r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Conversion Rate    |    </a:t>
            </a:r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3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churn Rate</a:t>
            </a:r>
            <a:endParaRPr lang="fa-IR" sz="16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+mj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30200" y="4584516"/>
            <a:ext cx="5334000" cy="1177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>
              <a:lnSpc>
                <a:spcPct val="150000"/>
              </a:lnSpc>
            </a:pPr>
            <a:r>
              <a:rPr lang="fa-IR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ea typeface="Times New Roman" panose="02020603050405020304" pitchFamily="18" charset="0"/>
                <a:cs typeface="IRANSans" panose="020B0506030804020204" pitchFamily="34" charset="-78"/>
              </a:rPr>
              <a:t>مزیت رقابتی منحصربه‌فردی خلق می‌کند</a:t>
            </a:r>
          </a:p>
          <a:p>
            <a:pPr rtl="1">
              <a:lnSpc>
                <a:spcPct val="150000"/>
              </a:lnSpc>
            </a:pPr>
            <a:endParaRPr lang="fa-IR" sz="5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rtl="1"/>
            <a:r>
              <a:rPr lang="fa-I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آیا راه‌حل به درستی </a:t>
            </a:r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طراحی</a:t>
            </a:r>
            <a:r>
              <a:rPr lang="fa-I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شده و </a:t>
            </a:r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محصولی</a:t>
            </a:r>
            <a:r>
              <a:rPr lang="fa-I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متناسب با نیاز کاربر تولید شده است؟</a:t>
            </a:r>
          </a:p>
        </p:txBody>
      </p:sp>
    </p:spTree>
    <p:extLst>
      <p:ext uri="{BB962C8B-B14F-4D97-AF65-F5344CB8AC3E}">
        <p14:creationId xmlns:p14="http://schemas.microsoft.com/office/powerpoint/2010/main" val="1805203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/>
        </p:nvSpPr>
        <p:spPr>
          <a:xfrm>
            <a:off x="7726515" y="1434063"/>
            <a:ext cx="3600000" cy="360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Oval 1"/>
          <p:cNvSpPr/>
          <p:nvPr/>
        </p:nvSpPr>
        <p:spPr>
          <a:xfrm>
            <a:off x="772927" y="1434063"/>
            <a:ext cx="3600000" cy="360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9" name="Oval 8"/>
          <p:cNvSpPr/>
          <p:nvPr/>
        </p:nvSpPr>
        <p:spPr>
          <a:xfrm>
            <a:off x="4911908" y="2514063"/>
            <a:ext cx="1440000" cy="14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 sz="1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455629" y="2477063"/>
            <a:ext cx="23182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800" b="1" dirty="0" smtClean="0">
                <a:solidFill>
                  <a:schemeClr val="bg2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۱.۰0۰.۰۰۰</a:t>
            </a:r>
            <a:endParaRPr lang="en-US" sz="4800" b="1" dirty="0" smtClean="0">
              <a:solidFill>
                <a:schemeClr val="bg2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379429" y="3213663"/>
            <a:ext cx="24449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800" b="1" dirty="0" smtClean="0">
                <a:solidFill>
                  <a:schemeClr val="bg2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۲.۰۰۰.۰۰۰</a:t>
            </a:r>
            <a:endParaRPr lang="en-US" sz="4800" b="1" dirty="0" smtClean="0">
              <a:solidFill>
                <a:schemeClr val="bg2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04627" y="2688786"/>
            <a:ext cx="260520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solidFill>
                  <a:schemeClr val="bg2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endParaRPr lang="en-US" sz="4800" dirty="0" smtClean="0">
              <a:solidFill>
                <a:schemeClr val="bg2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394108" y="2687963"/>
            <a:ext cx="51648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b="1" dirty="0" smtClean="0">
                <a:solidFill>
                  <a:schemeClr val="bg2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۱۰</a:t>
            </a:r>
            <a:endParaRPr lang="en-US" sz="3600" b="1" dirty="0" smtClean="0">
              <a:solidFill>
                <a:schemeClr val="bg2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94108" y="3269635"/>
            <a:ext cx="611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600" b="1" dirty="0" smtClean="0">
                <a:solidFill>
                  <a:schemeClr val="bg2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۲0</a:t>
            </a:r>
            <a:endParaRPr lang="en-US" sz="3600" b="1" dirty="0" smtClean="0">
              <a:solidFill>
                <a:schemeClr val="bg2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232488" y="2816620"/>
            <a:ext cx="91563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</a:t>
            </a:r>
            <a:endParaRPr lang="en-US" sz="3600" dirty="0" smtClean="0">
              <a:solidFill>
                <a:schemeClr val="bg2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 rot="17785101">
            <a:off x="428040" y="2189998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تبدیل</a:t>
            </a:r>
            <a:endParaRPr lang="fa-IR" sz="1400" dirty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17785101">
            <a:off x="4570997" y="2709703"/>
            <a:ext cx="74892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تبدیل</a:t>
            </a:r>
            <a:endParaRPr lang="fa-IR" sz="1100" dirty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87682" y="5335960"/>
            <a:ext cx="26821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مستقل از بزرگی</a:t>
            </a:r>
            <a:endParaRPr lang="fa-IR" sz="3200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6672943" y="1946855"/>
            <a:ext cx="0" cy="2679573"/>
          </a:xfrm>
          <a:prstGeom prst="line">
            <a:avLst/>
          </a:prstGeom>
          <a:ln w="28575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215863" y="5335960"/>
            <a:ext cx="279916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مستقل از محیط</a:t>
            </a:r>
            <a:endParaRPr lang="fa-IR" sz="3200" dirty="0"/>
          </a:p>
        </p:txBody>
      </p:sp>
      <p:sp>
        <p:nvSpPr>
          <p:cNvPr id="26" name="Oval 25"/>
          <p:cNvSpPr/>
          <p:nvPr/>
        </p:nvSpPr>
        <p:spPr>
          <a:xfrm>
            <a:off x="8806515" y="2514063"/>
            <a:ext cx="1440000" cy="1440000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6599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5686" y="2864051"/>
            <a:ext cx="72962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نسبت دفعاتی که مشتریان از محصول/خدمات شما استفاده می‌کنند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5688" y="3184071"/>
            <a:ext cx="729622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 smtClean="0"/>
              <a:t>DAU/MAU Ratio</a:t>
            </a:r>
            <a:endParaRPr lang="en-US" sz="6000" b="1" dirty="0"/>
          </a:p>
        </p:txBody>
      </p:sp>
      <p:sp>
        <p:nvSpPr>
          <p:cNvPr id="8" name="Rectangle 7"/>
          <p:cNvSpPr/>
          <p:nvPr/>
        </p:nvSpPr>
        <p:spPr>
          <a:xfrm>
            <a:off x="315686" y="4211739"/>
            <a:ext cx="729622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۵۰٪ یعنی به طور میانگین هر کاربر ۱۵ روز </a:t>
            </a:r>
            <a:r>
              <a:rPr lang="fa-I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ماه از </a:t>
            </a:r>
            <a:r>
              <a:rPr lang="fa-I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سرویس شما استفاده </a:t>
            </a:r>
            <a:r>
              <a:rPr lang="fa-I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می‌کند</a:t>
            </a:r>
          </a:p>
        </p:txBody>
      </p:sp>
      <p:pic>
        <p:nvPicPr>
          <p:cNvPr id="9" name="Picture 2" descr="sequoia-tweet-dau-mau-ra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1909" y="2178634"/>
            <a:ext cx="4029034" cy="302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611909" y="5332552"/>
            <a:ext cx="40290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solidFill>
                  <a:srgbClr val="333333"/>
                </a:solidFill>
                <a:latin typeface="ذ غث"/>
                <a:cs typeface="B Yekan" panose="00000400000000000000" pitchFamily="2" charset="-78"/>
              </a:rPr>
              <a:t>توییتر= ۴۴٪	فیس‌بوک = ۶۵٪</a:t>
            </a:r>
            <a:endParaRPr lang="en-US" sz="2000" dirty="0" smtClean="0">
              <a:solidFill>
                <a:srgbClr val="333333"/>
              </a:solidFill>
              <a:latin typeface="ذ غث"/>
              <a:cs typeface="B Yeka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403433" y="782524"/>
            <a:ext cx="12795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چسبندگی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8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23619" t="35566" r="40762" b="20243"/>
          <a:stretch/>
        </p:blipFill>
        <p:spPr>
          <a:xfrm>
            <a:off x="6319156" y="1858181"/>
            <a:ext cx="5372742" cy="374942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-403433" y="782524"/>
            <a:ext cx="12795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bg1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چسبندگی</a:t>
            </a:r>
            <a:r>
              <a:rPr lang="fa-IR" sz="3200" b="1" dirty="0" smtClean="0">
                <a:solidFill>
                  <a:schemeClr val="bg1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061999" y="5913825"/>
            <a:ext cx="2045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گزارش گوگل‌آنالیتیکز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4" y="1958390"/>
            <a:ext cx="5136929" cy="395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50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hlinkClick r:id="rId3"/>
          </p:cNvPr>
          <p:cNvSpPr/>
          <p:nvPr/>
        </p:nvSpPr>
        <p:spPr>
          <a:xfrm>
            <a:off x="6961228" y="1291771"/>
            <a:ext cx="4320000" cy="4320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33028" y="4086109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mahdi.nasseri@gmail.com</a:t>
            </a:r>
          </a:p>
          <a:p>
            <a:pPr algn="ctr"/>
            <a:r>
              <a:rPr lang="en-US" sz="2000" dirty="0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virgool.io/@</a:t>
            </a:r>
            <a:r>
              <a:rPr lang="en-US" sz="2000" dirty="0" err="1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mahdi</a:t>
            </a:r>
            <a:endParaRPr lang="en-US" sz="2000" dirty="0">
              <a:solidFill>
                <a:prstClr val="white"/>
              </a:solidFill>
              <a:latin typeface="Calibri"/>
              <a:cs typeface="IRAban" panose="02000503000000020002" pitchFamily="2" charset="-78"/>
            </a:endParaRPr>
          </a:p>
          <a:p>
            <a:pPr algn="ctr"/>
            <a:r>
              <a:rPr lang="en-US" sz="2000" dirty="0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@</a:t>
            </a:r>
            <a:r>
              <a:rPr lang="en-US" sz="2000" dirty="0" err="1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mahdinasseri</a:t>
            </a:r>
            <a:endParaRPr lang="en-US" sz="2000" dirty="0">
              <a:solidFill>
                <a:prstClr val="white"/>
              </a:solidFill>
              <a:latin typeface="Calibri"/>
              <a:cs typeface="IRAban" panose="02000503000000020002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00228" y="2238826"/>
            <a:ext cx="360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b="1" dirty="0">
                <a:solidFill>
                  <a:srgbClr val="9BBB59">
                    <a:lumMod val="60000"/>
                    <a:lumOff val="40000"/>
                  </a:srgb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مهدی ناصری</a:t>
            </a:r>
            <a:endParaRPr lang="en-US" sz="4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9BBB59">
                  <a:lumMod val="60000"/>
                  <a:lumOff val="40000"/>
                </a:srgb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8828" y="3256966"/>
            <a:ext cx="35381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تحلیل‌گر داده‌های کسب‌وکار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81" y="5083943"/>
            <a:ext cx="3195246" cy="1127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9519" y="4684505"/>
            <a:ext cx="1356896" cy="418322"/>
          </a:xfrm>
          <a:prstGeom prst="rect">
            <a:avLst/>
          </a:prstGeom>
        </p:spPr>
      </p:pic>
      <p:pic>
        <p:nvPicPr>
          <p:cNvPr id="11" name="Picture 2" descr="Image result for sibapp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12" y="2769048"/>
            <a:ext cx="1145113" cy="154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064024" y="5210029"/>
            <a:ext cx="875565" cy="1136784"/>
            <a:chOff x="5474397" y="4125191"/>
            <a:chExt cx="1167420" cy="1515712"/>
          </a:xfrm>
        </p:grpSpPr>
        <p:pic>
          <p:nvPicPr>
            <p:cNvPr id="15" name="Picture 2" descr="Virgool - ÙÛØ±Ú¯ÙÙ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4397" y="4125191"/>
              <a:ext cx="1167420" cy="1167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5663268" y="5271571"/>
              <a:ext cx="7997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a-IR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ویرگول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52" y="5355182"/>
            <a:ext cx="835160" cy="9218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47" y="2934966"/>
            <a:ext cx="1212575" cy="211843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33643" y="6079941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ایران‌ضایعات</a:t>
            </a:r>
          </a:p>
        </p:txBody>
      </p:sp>
      <p:pic>
        <p:nvPicPr>
          <p:cNvPr id="21" name="Picture 2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38" y="5220723"/>
            <a:ext cx="1176062" cy="117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5" y="5011796"/>
            <a:ext cx="1384989" cy="1384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38" y="404992"/>
            <a:ext cx="4198317" cy="24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6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414" y="4369308"/>
            <a:ext cx="3329800" cy="23052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01" y="1412020"/>
            <a:ext cx="4904472" cy="2758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011" y="4166298"/>
            <a:ext cx="3921160" cy="23792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6803" y="1561093"/>
            <a:ext cx="4371340" cy="2645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44647" y="2586696"/>
            <a:ext cx="172996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ارزیابی</a:t>
            </a:r>
            <a:r>
              <a:rPr lang="fa-IR" sz="1200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کیفیت کوهورت‌ها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65486" y="2918989"/>
            <a:ext cx="170912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یا ارزیابی </a:t>
            </a:r>
            <a:r>
              <a:rPr lang="fa-IR" sz="1200" dirty="0">
                <a:latin typeface="IRANSans" panose="020B0506030804020204" pitchFamily="34" charset="-78"/>
                <a:cs typeface="IRANSans" panose="020B0506030804020204" pitchFamily="34" charset="-78"/>
              </a:rPr>
              <a:t>فیچرهای جدید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403433" y="782524"/>
            <a:ext cx="12795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bg1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چسبندگی</a:t>
            </a:r>
            <a:r>
              <a:rPr lang="fa-IR" sz="3200" b="1" dirty="0" smtClean="0">
                <a:solidFill>
                  <a:schemeClr val="bg1">
                    <a:lumMod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066418" y="2532853"/>
            <a:ext cx="230383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منحنی لبخند کاربر: چسبندگی خوب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86254" y="5444465"/>
            <a:ext cx="1324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چسبندگی بسیار بد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96177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403433" y="782524"/>
            <a:ext cx="127954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چسبندگی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366537" y="1874594"/>
            <a:ext cx="9640844" cy="35394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کاربردهای چسبندگی:</a:t>
            </a:r>
          </a:p>
          <a:p>
            <a:pPr algn="r" rtl="1"/>
            <a:endParaRPr lang="fa-IR" sz="2800" b="1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ارزیابی </a:t>
            </a:r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برازش محصول مسئله (ب.م.م – </a:t>
            </a:r>
            <a:r>
              <a:rPr lang="en-US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Product-problem fit</a:t>
            </a:r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شناسایی </a:t>
            </a:r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پرسونا</a:t>
            </a:r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ارزیابی کمپین‌های جذب در </a:t>
            </a:r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مارکتینگ</a:t>
            </a:r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ارزیابی تجربه کاربری و فیچرهای جدید</a:t>
            </a:r>
            <a:endParaRPr lang="fa-IR" sz="28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8776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446714" y="782524"/>
            <a:ext cx="12838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تبدیل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434" y="1644828"/>
            <a:ext cx="5962282" cy="447171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89213" y="3070162"/>
            <a:ext cx="451277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نسبت</a:t>
            </a:r>
            <a:r>
              <a:rPr lang="fa-IR" sz="2800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کاربرانی که یک مرحله </a:t>
            </a:r>
          </a:p>
          <a:p>
            <a:pPr algn="r" rtl="1"/>
            <a:r>
              <a:rPr lang="fa-IR" sz="2800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ارزشمندی‌شان ارتقا پیدا می‌کند</a:t>
            </a:r>
            <a:endParaRPr lang="fa-IR" sz="28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20647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41" y="2156359"/>
            <a:ext cx="5023691" cy="3771705"/>
          </a:xfrm>
          <a:prstGeom prst="rect">
            <a:avLst/>
          </a:prstGeom>
        </p:spPr>
      </p:pic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178685019"/>
              </p:ext>
            </p:extLst>
          </p:nvPr>
        </p:nvGraphicFramePr>
        <p:xfrm>
          <a:off x="5871990" y="2003232"/>
          <a:ext cx="5714541" cy="3924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Rectangle 7"/>
          <p:cNvSpPr/>
          <p:nvPr/>
        </p:nvSpPr>
        <p:spPr>
          <a:xfrm>
            <a:off x="2913344" y="5928063"/>
            <a:ext cx="10823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b="1" smtClean="0">
                <a:latin typeface="IRANSans" panose="020B0506030804020204" pitchFamily="34" charset="-78"/>
                <a:cs typeface="IRANSans" panose="020B0506030804020204" pitchFamily="34" charset="-78"/>
              </a:rPr>
              <a:t>قیف</a:t>
            </a:r>
            <a:r>
              <a:rPr lang="fa-IR" sz="2400" b="1" baseline="0" smtClean="0">
                <a:latin typeface="IRANSans" panose="020B0506030804020204" pitchFamily="34" charset="-78"/>
                <a:cs typeface="IRANSans" panose="020B0506030804020204" pitchFamily="34" charset="-78"/>
              </a:rPr>
              <a:t> باز</a:t>
            </a:r>
            <a:endParaRPr lang="fa-IR" sz="24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446714" y="782524"/>
            <a:ext cx="12838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تبدیل</a:t>
            </a:r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57365" y="5928063"/>
            <a:ext cx="14542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قیف</a:t>
            </a:r>
            <a:r>
              <a:rPr lang="fa-IR" sz="2400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بسته</a:t>
            </a:r>
            <a:endParaRPr lang="fa-IR" sz="24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20132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Email conversion rat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59" y="2267439"/>
            <a:ext cx="5441585" cy="387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9559" y="5990680"/>
            <a:ext cx="5441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2A2C2E"/>
                </a:solidFill>
                <a:latin typeface="+mj-lt"/>
              </a:rPr>
              <a:t>Source: </a:t>
            </a:r>
            <a:r>
              <a:rPr lang="en-US" sz="1400" dirty="0" err="1" smtClean="0">
                <a:solidFill>
                  <a:srgbClr val="2A2C2E"/>
                </a:solidFill>
                <a:latin typeface="+mj-lt"/>
              </a:rPr>
              <a:t>Shopify</a:t>
            </a:r>
            <a:r>
              <a:rPr lang="en-US" sz="1400" dirty="0" smtClean="0">
                <a:solidFill>
                  <a:srgbClr val="2A2C2E"/>
                </a:solidFill>
                <a:latin typeface="+mj-lt"/>
              </a:rPr>
              <a:t> </a:t>
            </a:r>
            <a:r>
              <a:rPr lang="en-US" sz="1400" dirty="0">
                <a:solidFill>
                  <a:srgbClr val="2A2C2E"/>
                </a:solidFill>
                <a:latin typeface="+mj-lt"/>
              </a:rPr>
              <a:t>data from Black Friday Cyber </a:t>
            </a:r>
            <a:r>
              <a:rPr lang="en-US" sz="1400" dirty="0" smtClean="0">
                <a:solidFill>
                  <a:srgbClr val="2A2C2E"/>
                </a:solidFill>
                <a:latin typeface="+mj-lt"/>
              </a:rPr>
              <a:t>Monday (</a:t>
            </a:r>
            <a:r>
              <a:rPr lang="en-US" sz="1400" dirty="0" smtClean="0">
                <a:solidFill>
                  <a:srgbClr val="2A2C2E"/>
                </a:solidFill>
                <a:latin typeface="+mj-lt"/>
                <a:hlinkClick r:id="rId4"/>
              </a:rPr>
              <a:t>link</a:t>
            </a:r>
            <a:r>
              <a:rPr lang="en-US" sz="1400" dirty="0" smtClean="0">
                <a:solidFill>
                  <a:srgbClr val="2A2C2E"/>
                </a:solidFill>
                <a:latin typeface="+mj-lt"/>
              </a:rPr>
              <a:t>) </a:t>
            </a:r>
            <a:endParaRPr lang="fa-IR" sz="1400" dirty="0">
              <a:latin typeface="+mj-lt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2444496"/>
            <a:ext cx="5704113" cy="320856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</a:p>
        </p:txBody>
      </p:sp>
      <p:sp>
        <p:nvSpPr>
          <p:cNvPr id="13" name="Rectangle 12"/>
          <p:cNvSpPr/>
          <p:nvPr/>
        </p:nvSpPr>
        <p:spPr>
          <a:xfrm>
            <a:off x="-446714" y="782524"/>
            <a:ext cx="12838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تبدیل</a:t>
            </a:r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23866" y="1466316"/>
            <a:ext cx="52934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نرخ‌های تبدیل در فراخوان‌ها (</a:t>
            </a:r>
            <a:r>
              <a:rPr lang="en-US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CTA</a:t>
            </a:r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fa-IR" sz="28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386232" y="5902004"/>
            <a:ext cx="544158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rgbClr val="2A2C2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منبع: </a:t>
            </a:r>
            <a:r>
              <a:rPr lang="en-US" sz="1400" dirty="0" smtClean="0">
                <a:solidFill>
                  <a:srgbClr val="2A2C2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virgool.io/@</a:t>
            </a:r>
            <a:r>
              <a:rPr lang="en-US" sz="1400" dirty="0" err="1" smtClean="0">
                <a:solidFill>
                  <a:srgbClr val="2A2C2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mahdi</a:t>
            </a:r>
            <a:r>
              <a:rPr lang="fa-IR" sz="1400" dirty="0" smtClean="0">
                <a:solidFill>
                  <a:srgbClr val="2A2C2E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1400" dirty="0" smtClean="0">
                <a:solidFill>
                  <a:srgbClr val="2A2C2E"/>
                </a:solidFill>
                <a:latin typeface="IRANSans" panose="020B0506030804020204" pitchFamily="34" charset="-78"/>
                <a:cs typeface="IRANSans" panose="020B0506030804020204" pitchFamily="34" charset="-78"/>
                <a:hlinkClick r:id="rId6"/>
              </a:rPr>
              <a:t>لینک</a:t>
            </a:r>
            <a:endParaRPr lang="fa-IR" sz="1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323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082" y="1796768"/>
            <a:ext cx="6689764" cy="375763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982910" y="5987534"/>
            <a:ext cx="597952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قیف</a:t>
            </a:r>
            <a:r>
              <a:rPr lang="fa-IR" sz="2800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تبدیل</a:t>
            </a:r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مشتری </a:t>
            </a:r>
            <a:r>
              <a:rPr lang="fa-IR" sz="2800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یا چرخه عمر مشتری؟</a:t>
            </a:r>
            <a:endParaRPr lang="fa-IR" sz="28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46714" y="782524"/>
            <a:ext cx="12838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تبدیل</a:t>
            </a:r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</a:p>
        </p:txBody>
      </p:sp>
    </p:spTree>
    <p:extLst>
      <p:ext uri="{BB962C8B-B14F-4D97-AF65-F5344CB8AC3E}">
        <p14:creationId xmlns:p14="http://schemas.microsoft.com/office/powerpoint/2010/main" val="155860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150" y="1593686"/>
            <a:ext cx="5636521" cy="42273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671" y="1662343"/>
            <a:ext cx="5544980" cy="415873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446714" y="782524"/>
            <a:ext cx="128387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تبدیل</a:t>
            </a:r>
            <a:r>
              <a:rPr lang="fa-IR" sz="32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48020" y="5991334"/>
            <a:ext cx="46586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نرخ تبدیل بر اساس کانال جذب کاربر</a:t>
            </a:r>
            <a:endParaRPr lang="fa-IR" sz="24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70093" y="4559474"/>
            <a:ext cx="1202499" cy="726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/>
          <p:cNvSpPr/>
          <p:nvPr/>
        </p:nvSpPr>
        <p:spPr>
          <a:xfrm>
            <a:off x="4098098" y="2319403"/>
            <a:ext cx="1202499" cy="7265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002469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5" name="Picture 2" descr="Image result for churn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728" y="2989954"/>
            <a:ext cx="4832264" cy="296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34356" y="1742321"/>
                <a:ext cx="9268948" cy="872611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𝑢𝑟𝑛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𝑅𝑎𝑡𝑒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Total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customers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churned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this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time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period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sz="2800"/>
                            <m:t>Total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customers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at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the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start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of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this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time</m:t>
                          </m:r>
                          <m:r>
                            <m:rPr>
                              <m:nor/>
                            </m:rPr>
                            <a:rPr lang="en-US" sz="2800"/>
                            <m:t> </m:t>
                          </m:r>
                          <m:r>
                            <m:rPr>
                              <m:nor/>
                            </m:rPr>
                            <a:rPr lang="en-US" sz="2800"/>
                            <m:t>period</m:t>
                          </m:r>
                        </m:den>
                      </m:f>
                    </m:oMath>
                  </m:oMathPara>
                </a14:m>
                <a:endParaRPr lang="fa-IR" sz="28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356" y="1742321"/>
                <a:ext cx="9268948" cy="8726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churn rat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545" y="2989953"/>
            <a:ext cx="5935201" cy="2960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15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54271" y="2067353"/>
            <a:ext cx="40174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نرخ خالص ریزش منفی!</a:t>
            </a:r>
            <a:endParaRPr lang="fa-IR" sz="3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6500" t="42000" r="34500" b="28000"/>
          <a:stretch/>
        </p:blipFill>
        <p:spPr>
          <a:xfrm>
            <a:off x="514451" y="2894982"/>
            <a:ext cx="11125099" cy="318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8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85901" y="1793132"/>
            <a:ext cx="9448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تحلیل </a:t>
            </a:r>
            <a:r>
              <a:rPr lang="en-US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MRR</a:t>
            </a:r>
            <a:r>
              <a:rPr lang="fa-IR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: انواع </a:t>
            </a:r>
            <a:r>
              <a:rPr lang="fa-IR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جریان درآمدی و ریزش </a:t>
            </a:r>
            <a:r>
              <a:rPr lang="fa-IR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درآمد</a:t>
            </a:r>
            <a:endParaRPr lang="fa-IR" sz="3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1" y="2648256"/>
            <a:ext cx="95250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2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licdn.com/mpr/mpr/gcrc/dms/image/C5612AQHqS5CecDvqPw/article-cover_image-shrink_720_1280/0?e=2123503200&amp;v=beta&amp;t=CqRXNh543tFqr6NdKnEUUz1a0HNoPjL6aKySKLb_x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-76200"/>
            <a:ext cx="4908939" cy="280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057400" y="2488881"/>
            <a:ext cx="8176079" cy="3911919"/>
          </a:xfrm>
          <a:prstGeom prst="roundRect">
            <a:avLst>
              <a:gd name="adj" fmla="val 5798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Rectangle 22"/>
          <p:cNvSpPr/>
          <p:nvPr/>
        </p:nvSpPr>
        <p:spPr>
          <a:xfrm>
            <a:off x="2514600" y="6089821"/>
            <a:ext cx="6172200" cy="583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 17"/>
          <p:cNvSpPr/>
          <p:nvPr/>
        </p:nvSpPr>
        <p:spPr>
          <a:xfrm>
            <a:off x="3505200" y="2259153"/>
            <a:ext cx="6096000" cy="583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" name="Rectangle 1"/>
          <p:cNvSpPr/>
          <p:nvPr/>
        </p:nvSpPr>
        <p:spPr>
          <a:xfrm>
            <a:off x="6423479" y="967909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>
                <a:latin typeface="Source Sans Pro"/>
              </a:rPr>
              <a:t>I Can’t Wait for You to See What We Do Next</a:t>
            </a:r>
          </a:p>
        </p:txBody>
      </p:sp>
      <p:pic>
        <p:nvPicPr>
          <p:cNvPr id="4100" name="Picture 4" descr="Kevin Gibb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29" y="697704"/>
            <a:ext cx="1257300" cy="12573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39356" y="1951376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Kevin Gibbon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3958" y="4419600"/>
            <a:ext cx="77229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…</a:t>
            </a:r>
          </a:p>
          <a:p>
            <a:endParaRPr lang="en-US" dirty="0">
              <a:latin typeface="Source Serif Pro"/>
            </a:endParaRPr>
          </a:p>
          <a:p>
            <a:r>
              <a:rPr lang="en-US" dirty="0">
                <a:latin typeface="Source Serif Pro"/>
              </a:rPr>
              <a:t>Along with the initial 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explosive growth </a:t>
            </a:r>
            <a:r>
              <a:rPr lang="en-US" dirty="0">
                <a:latin typeface="Source Serif Pro"/>
              </a:rPr>
              <a:t>came the comparisons to Uber.</a:t>
            </a:r>
          </a:p>
        </p:txBody>
      </p:sp>
      <p:pic>
        <p:nvPicPr>
          <p:cNvPr id="4102" name="Picture 6" descr="Image result for quo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34" y="6024912"/>
            <a:ext cx="908266" cy="7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quo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34400" y="2138712"/>
            <a:ext cx="908266" cy="7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2283958" y="3064192"/>
            <a:ext cx="772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In 2014, we launched </a:t>
            </a:r>
            <a:r>
              <a:rPr lang="en-US" dirty="0" err="1">
                <a:latin typeface="Source Serif Pro"/>
              </a:rPr>
              <a:t>Shyp</a:t>
            </a:r>
            <a:r>
              <a:rPr lang="en-US" dirty="0">
                <a:latin typeface="Source Serif Pro"/>
              </a:rPr>
              <a:t> </a:t>
            </a:r>
            <a:r>
              <a:rPr lang="en-US" u="sng" dirty="0">
                <a:latin typeface="Source Serif Pro"/>
              </a:rPr>
              <a:t>to make shipping items anywhere around the world as easy as two taps on a smartphone</a:t>
            </a:r>
            <a:r>
              <a:rPr lang="en-US" dirty="0">
                <a:latin typeface="Source Serif Pro"/>
              </a:rPr>
              <a:t>. Almost immediately, it was clear the 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idea resonated</a:t>
            </a:r>
            <a:r>
              <a:rPr lang="en-US" dirty="0">
                <a:latin typeface="Source Serif Pro"/>
              </a:rPr>
              <a:t>. We couldn’t keep up with the growth. Customers were pouring in and shipments were pouring out. 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85552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50279" y="1647762"/>
            <a:ext cx="72428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آیا می‌توان ریزش را از بین برد؟ نه! پس از کجا بفهمیم یک محصول با وجود ریزش می‌تواند رشد کند؟</a:t>
            </a:r>
          </a:p>
          <a:p>
            <a:pPr algn="r" rtl="1"/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en-US" sz="36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Quick ratio</a:t>
            </a:r>
            <a:endParaRPr lang="fa-IR" sz="3600" b="1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50279" y="3897085"/>
            <a:ext cx="7741721" cy="29922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50279" cy="779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20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8" name="Picture 2" descr="Image result for churn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37" y="2403600"/>
            <a:ext cx="5469140" cy="296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churn rate benchmar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43" y="2403600"/>
            <a:ext cx="5580742" cy="298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74736" y="5827879"/>
            <a:ext cx="7242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بنچمارک‌های ریزش بر اساس صنعت</a:t>
            </a:r>
            <a:endParaRPr lang="fa-IR" sz="4800" b="1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417845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7" name="Picture 4" descr="Loyalty Matrix 2016 Android v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289" y="1844754"/>
            <a:ext cx="4737197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yalty Matrix 20 2016 iOS v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1528" y="1844754"/>
            <a:ext cx="4737195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389250" y="6020599"/>
            <a:ext cx="724288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بنچمارک‌های ریزش بر اساس صنعت و دموگرافی</a:t>
            </a:r>
            <a:endParaRPr lang="fa-IR" sz="4800" b="1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94078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8" y="1393082"/>
            <a:ext cx="5852172" cy="43891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28" y="1393082"/>
            <a:ext cx="5852172" cy="43891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70052" y="6089134"/>
            <a:ext cx="83548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تحلیل کیفیت کانال جذب مشتری با نرخ بازگشت (ریزش)</a:t>
            </a:r>
            <a:endParaRPr lang="fa-IR" sz="4800" b="1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121030" y="4258849"/>
            <a:ext cx="1252603" cy="926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8" name="Rectangle 7"/>
          <p:cNvSpPr/>
          <p:nvPr/>
        </p:nvSpPr>
        <p:spPr>
          <a:xfrm>
            <a:off x="4085573" y="2006251"/>
            <a:ext cx="1252603" cy="9269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0195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344" y="1572771"/>
            <a:ext cx="9039906" cy="47534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99746" y="4873971"/>
            <a:ext cx="72428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تحلیل کوهورت:</a:t>
            </a:r>
          </a:p>
          <a:p>
            <a:pPr algn="r" rtl="1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نرخ بازگشت بر اساس سن کاربر</a:t>
            </a:r>
            <a:endParaRPr lang="fa-IR" sz="4800" b="1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9155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72343" y="2570612"/>
            <a:ext cx="8940800" cy="2068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a-IR" sz="4000" b="1" dirty="0" smtClean="0">
                <a:effectLst/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مهم‌ترین سوال: چرا می‌ریزند؟</a:t>
            </a:r>
            <a:endParaRPr lang="en-US" sz="4000" b="1" dirty="0" smtClean="0">
              <a:effectLst/>
              <a:latin typeface="IRANSans" panose="020B0506030804020204" pitchFamily="34" charset="-78"/>
              <a:ea typeface="Calibri" panose="020F0502020204030204" pitchFamily="34" charset="0"/>
              <a:cs typeface="IRANSans" panose="020B0506030804020204" pitchFamily="34" charset="-78"/>
            </a:endParaRPr>
          </a:p>
          <a:p>
            <a:pPr marL="285750" lvl="1" indent="-285750" algn="r" rtl="1">
              <a:lnSpc>
                <a:spcPct val="107000"/>
              </a:lnSpc>
              <a:buFont typeface="Courier New" panose="02070309020205020404" pitchFamily="49" charset="0"/>
              <a:buChar char="o"/>
            </a:pPr>
            <a:r>
              <a:rPr lang="fa-IR" sz="4000" b="1" dirty="0" smtClean="0"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بهترین </a:t>
            </a:r>
            <a:r>
              <a:rPr lang="fa-IR" sz="4000" b="1" dirty="0"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سوال: چگونه مانع ریزش شویم؟</a:t>
            </a:r>
            <a:endParaRPr lang="en-US" sz="4000" b="1" dirty="0">
              <a:latin typeface="IRANSans" panose="020B0506030804020204" pitchFamily="34" charset="-78"/>
              <a:ea typeface="Calibri" panose="020F0502020204030204" pitchFamily="34" charset="0"/>
              <a:cs typeface="IRANSans" panose="020B0506030804020204" pitchFamily="34" charset="-78"/>
            </a:endParaRPr>
          </a:p>
          <a:p>
            <a:pPr algn="r" rtl="1">
              <a:lnSpc>
                <a:spcPct val="107000"/>
              </a:lnSpc>
              <a:spcAft>
                <a:spcPts val="800"/>
              </a:spcAft>
            </a:pPr>
            <a:endParaRPr lang="fa-IR" sz="4000" b="1" dirty="0">
              <a:latin typeface="IRANSans" panose="020B0506030804020204" pitchFamily="34" charset="-78"/>
              <a:ea typeface="Calibri" panose="020F0502020204030204" pitchFamily="34" charset="0"/>
              <a:cs typeface="IRANSans" panose="020B0506030804020204" pitchFamily="34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0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49682" y="782524"/>
            <a:ext cx="13141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ـنرخ‌ـ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ریزش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‌ــــــــــــــــــــــــــــــــــــــــــــــــــــــــ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6750" y="2298254"/>
            <a:ext cx="1102995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روش‌هایی برای شناسایی علت ریزش مشتریان:</a:t>
            </a:r>
          </a:p>
          <a:p>
            <a:pPr algn="r" rtl="1"/>
            <a:endParaRPr lang="fa-IR" sz="2800" b="1" dirty="0" smtClean="0">
              <a:latin typeface="IRANSans" panose="020B0506030804020204" pitchFamily="34" charset="-78"/>
              <a:ea typeface="Calibri" panose="020F0502020204030204" pitchFamily="34" charset="0"/>
              <a:cs typeface="IRANSans" panose="020B0506030804020204" pitchFamily="34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تحلیل کیفی: نظرسنجی از مشتریانی که از دست رفته‌اند</a:t>
            </a: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800" dirty="0" smtClean="0">
                <a:latin typeface="IRANSans" panose="020B0506030804020204" pitchFamily="34" charset="-78"/>
                <a:ea typeface="Calibri" panose="020F0502020204030204" pitchFamily="34" charset="0"/>
                <a:cs typeface="IRANSans" panose="020B0506030804020204" pitchFamily="34" charset="-78"/>
              </a:rPr>
              <a:t>تحلیل کمّی: ایجاد پروفایل مشتریان از دست رفته بر اساس رفتار، دموگرافی یا کانال جذب</a:t>
            </a:r>
          </a:p>
        </p:txBody>
      </p:sp>
    </p:spTree>
    <p:extLst>
      <p:ext uri="{BB962C8B-B14F-4D97-AF65-F5344CB8AC3E}">
        <p14:creationId xmlns:p14="http://schemas.microsoft.com/office/powerpoint/2010/main" val="400981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ـــــــکـارایی‌ـــــ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ـــــــــســـــــــــــــبــــــــــ</a:t>
            </a:r>
          </a:p>
        </p:txBody>
      </p:sp>
      <p:pic>
        <p:nvPicPr>
          <p:cNvPr id="6" name="Picture 2" descr="ÙØ¯Ù Ø³ÙÙ. Ø§Ø±Ø²ÛØ§Ø¨Û Ø¹ÙÙÚ©Ø±Ø¯ Ø¯Ø§Ø®ÙÛ Ù Ú©Ø§Ø±Ø§ÛÛ Ø³Ø±ÙÛØ³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73" y="1082162"/>
            <a:ext cx="6264521" cy="5202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442858" y="170719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60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چتر</a:t>
            </a:r>
          </a:p>
          <a:p>
            <a:pPr algn="r" rtl="1">
              <a:lnSpc>
                <a:spcPct val="150000"/>
              </a:lnSpc>
            </a:pPr>
            <a:r>
              <a:rPr lang="fa-IR" sz="36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</a:t>
            </a:r>
            <a:r>
              <a:rPr lang="fa-I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36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چ</a:t>
            </a:r>
            <a:r>
              <a:rPr lang="fa-IR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سبندگی</a:t>
            </a:r>
            <a:endParaRPr lang="fa-IR" sz="36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36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</a:t>
            </a:r>
            <a:r>
              <a:rPr lang="fa-I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36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ـتبدیل</a:t>
            </a:r>
            <a:endParaRPr lang="fa-IR" sz="3600" b="1" baseline="3000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36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</a:t>
            </a:r>
            <a:r>
              <a:rPr lang="fa-IR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36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ـریزش</a:t>
            </a:r>
            <a:endParaRPr lang="fa-IR" sz="3600" b="1" baseline="300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5927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06874"/>
            <a:ext cx="1043289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ـسـ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ودآوری</a:t>
            </a:r>
            <a:endParaRPr lang="fa-IR" sz="8800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ارزش 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طــول </a:t>
            </a:r>
            <a:r>
              <a:rPr lang="fa-IR" sz="6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عـ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 مشتری</a:t>
            </a:r>
            <a:r>
              <a:rPr lang="fa-IR" sz="40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fa-IR" sz="6000" b="1" dirty="0" smtClean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رشد مشتری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6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ـج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دید</a:t>
            </a:r>
            <a:r>
              <a:rPr lang="fa-IR" sz="36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endParaRPr lang="fa-IR" sz="6000" b="1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رشد مشتری </a:t>
            </a:r>
            <a:r>
              <a:rPr lang="fa-IR" sz="36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6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ـبـ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ازگشتی</a:t>
            </a:r>
            <a:r>
              <a:rPr lang="fa-IR" sz="36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endParaRPr lang="fa-IR" sz="6000" b="1" baseline="30000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00" y="6519446"/>
            <a:ext cx="820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1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Customer Lifetime Value (LTV)   |   </a:t>
            </a:r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New Customers Growth   |   </a:t>
            </a:r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3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Return Customers Growth</a:t>
            </a:r>
            <a:endParaRPr lang="fa-IR" sz="16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+mj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3743" y="3025057"/>
            <a:ext cx="21517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>
              <a:lnSpc>
                <a:spcPct val="150000"/>
              </a:lnSpc>
            </a:pPr>
            <a:r>
              <a:rPr lang="fa-IR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ea typeface="Times New Roman" panose="02020603050405020304" pitchFamily="18" charset="0"/>
                <a:cs typeface="IRANSans" panose="020B0506030804020204" pitchFamily="34" charset="-78"/>
              </a:rPr>
              <a:t>مشتری لازمه بقاست</a:t>
            </a:r>
            <a:endParaRPr lang="fa-IR" sz="5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rtl="1">
              <a:lnSpc>
                <a:spcPct val="150000"/>
              </a:lnSpc>
            </a:pPr>
            <a:r>
              <a:rPr lang="fa-I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آیا محصول توانسته به بخش </a:t>
            </a:r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مشتریان</a:t>
            </a:r>
            <a:r>
              <a:rPr lang="fa-I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سودآور بازار دسترسی داشته و جریان پایدار </a:t>
            </a:r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درآمدی</a:t>
            </a:r>
            <a:r>
              <a:rPr lang="fa-I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ایجاد کند؟</a:t>
            </a:r>
          </a:p>
        </p:txBody>
      </p:sp>
    </p:spTree>
    <p:extLst>
      <p:ext uri="{BB962C8B-B14F-4D97-AF65-F5344CB8AC3E}">
        <p14:creationId xmlns:p14="http://schemas.microsoft.com/office/powerpoint/2010/main" val="1297461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726978"/>
            <a:ext cx="118146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cs typeface="B Yekan" pitchFamily="2" charset="-78"/>
              </a:rPr>
              <a:t>میانگین درآمد از مشتریان از زمانی که وارد کسب و کار شما می‌شوند تا خروج از آن.</a:t>
            </a:r>
            <a:endParaRPr lang="en-US" dirty="0">
              <a:cs typeface="B Yekan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480457" y="2702761"/>
                <a:ext cx="9144000" cy="1664815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𝐶𝐿𝑉</m:t>
                      </m:r>
                      <m:r>
                        <a:rPr 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𝐻𝑖𝑠𝑡𝑜𝑟𝑖𝑐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𝐴𝐺𝑀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𝑇𝑟𝑎𝑛𝑠𝑎𝑐𝑡𝑖𝑜𝑛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𝑃𝑟𝑒𝑑𝑖𝑐𝑡𝑖𝑣𝑒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𝐴𝑂𝑃𝑈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𝐴𝑅𝑃𝑂</m:t>
                                      </m:r>
                                    </m:e>
                                  </m:d>
                                  <m: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×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𝐴𝐺𝑀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r>
                                <a:rPr lang="en-US" sz="24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𝐴𝐿𝑇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a-IR" sz="24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457" y="2702761"/>
                <a:ext cx="9144000" cy="1664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ctangle 17"/>
          <p:cNvSpPr/>
          <p:nvPr/>
        </p:nvSpPr>
        <p:spPr>
          <a:xfrm>
            <a:off x="3613235" y="2455989"/>
            <a:ext cx="20746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B Yekan" panose="00000400000000000000" pitchFamily="2" charset="-78"/>
              </a:rPr>
              <a:t>میانگین سود ناخالص</a:t>
            </a:r>
          </a:p>
          <a:p>
            <a:pPr algn="r" rtl="1"/>
            <a:r>
              <a:rPr lang="en-US" sz="1600" dirty="0" smtClean="0">
                <a:cs typeface="B Yekan" panose="00000400000000000000" pitchFamily="2" charset="-78"/>
              </a:rPr>
              <a:t>Average Gross Margin</a:t>
            </a:r>
            <a:endParaRPr lang="fa-IR" sz="1600" dirty="0"/>
          </a:p>
        </p:txBody>
      </p:sp>
      <p:cxnSp>
        <p:nvCxnSpPr>
          <p:cNvPr id="19" name="Elbow Connector 18"/>
          <p:cNvCxnSpPr>
            <a:endCxn id="18" idx="3"/>
          </p:cNvCxnSpPr>
          <p:nvPr/>
        </p:nvCxnSpPr>
        <p:spPr>
          <a:xfrm rot="16200000" flipV="1">
            <a:off x="5613368" y="2822851"/>
            <a:ext cx="361164" cy="21221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368801" y="2583386"/>
            <a:ext cx="177805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a-IR" sz="1600" dirty="0" smtClean="0">
                <a:cs typeface="B Yekan" panose="00000400000000000000" pitchFamily="2" charset="-78"/>
              </a:rPr>
              <a:t>حجم هر خرید مشتری</a:t>
            </a:r>
            <a:endParaRPr lang="fa-IR" sz="1600" dirty="0"/>
          </a:p>
        </p:txBody>
      </p:sp>
      <p:cxnSp>
        <p:nvCxnSpPr>
          <p:cNvPr id="21" name="Elbow Connector 20"/>
          <p:cNvCxnSpPr>
            <a:endCxn id="20" idx="3"/>
          </p:cNvCxnSpPr>
          <p:nvPr/>
        </p:nvCxnSpPr>
        <p:spPr>
          <a:xfrm rot="5400000" flipH="1" flipV="1">
            <a:off x="8824754" y="2952167"/>
            <a:ext cx="521603" cy="122596"/>
          </a:xfrm>
          <a:prstGeom prst="bentConnector4">
            <a:avLst>
              <a:gd name="adj1" fmla="val 33773"/>
              <a:gd name="adj2" fmla="val 286466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709057" y="4544801"/>
            <a:ext cx="40190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B Yekan" panose="00000400000000000000" pitchFamily="2" charset="-78"/>
              </a:rPr>
              <a:t>میانگین تعداد سفارش به ازای هر مشتری (ماهیانه)</a:t>
            </a:r>
          </a:p>
          <a:p>
            <a:pPr algn="r" rtl="1"/>
            <a:r>
              <a:rPr lang="en-US" sz="1600" dirty="0" smtClean="0">
                <a:cs typeface="B Yekan" panose="00000400000000000000" pitchFamily="2" charset="-78"/>
              </a:rPr>
              <a:t>Average Order Per User</a:t>
            </a:r>
            <a:endParaRPr lang="fa-IR" sz="1600" dirty="0"/>
          </a:p>
        </p:txBody>
      </p:sp>
      <p:cxnSp>
        <p:nvCxnSpPr>
          <p:cNvPr id="23" name="Elbow Connector 22"/>
          <p:cNvCxnSpPr>
            <a:stCxn id="17" idx="2"/>
            <a:endCxn id="22" idx="3"/>
          </p:cNvCxnSpPr>
          <p:nvPr/>
        </p:nvCxnSpPr>
        <p:spPr>
          <a:xfrm rot="5400000">
            <a:off x="5655476" y="4440207"/>
            <a:ext cx="469613" cy="32435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2282765" y="5203727"/>
            <a:ext cx="34644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B Yekan" panose="00000400000000000000" pitchFamily="2" charset="-78"/>
              </a:rPr>
              <a:t>میانگین درآمد به ازای هر سفارش (ماهیانه)</a:t>
            </a:r>
          </a:p>
          <a:p>
            <a:pPr algn="r" rtl="1"/>
            <a:r>
              <a:rPr lang="en-US" sz="1600" dirty="0" smtClean="0">
                <a:cs typeface="B Yekan" panose="00000400000000000000" pitchFamily="2" charset="-78"/>
              </a:rPr>
              <a:t>Average Revenue Per Order</a:t>
            </a:r>
            <a:endParaRPr lang="fa-IR" sz="1600" dirty="0"/>
          </a:p>
        </p:txBody>
      </p:sp>
      <p:cxnSp>
        <p:nvCxnSpPr>
          <p:cNvPr id="25" name="Elbow Connector 24"/>
          <p:cNvCxnSpPr>
            <a:endCxn id="24" idx="3"/>
          </p:cNvCxnSpPr>
          <p:nvPr/>
        </p:nvCxnSpPr>
        <p:spPr>
          <a:xfrm rot="10800000" flipV="1">
            <a:off x="5747175" y="4366365"/>
            <a:ext cx="1448282" cy="1129750"/>
          </a:xfrm>
          <a:prstGeom prst="bentConnector3">
            <a:avLst>
              <a:gd name="adj1" fmla="val -86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712247" y="5833614"/>
            <a:ext cx="34644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600" dirty="0" smtClean="0">
                <a:cs typeface="B Yekan" panose="00000400000000000000" pitchFamily="2" charset="-78"/>
              </a:rPr>
              <a:t>میانگین چرخه عمر مشتری به ماه</a:t>
            </a:r>
          </a:p>
          <a:p>
            <a:pPr algn="r" rtl="1"/>
            <a:r>
              <a:rPr lang="en-US" sz="1600" dirty="0"/>
              <a:t>Average Customer Lifespan (in months)</a:t>
            </a:r>
            <a:endParaRPr lang="fa-IR" sz="1600" dirty="0"/>
          </a:p>
        </p:txBody>
      </p:sp>
      <p:cxnSp>
        <p:nvCxnSpPr>
          <p:cNvPr id="27" name="Elbow Connector 26"/>
          <p:cNvCxnSpPr>
            <a:endCxn id="26" idx="3"/>
          </p:cNvCxnSpPr>
          <p:nvPr/>
        </p:nvCxnSpPr>
        <p:spPr>
          <a:xfrm rot="5400000">
            <a:off x="8373644" y="5018189"/>
            <a:ext cx="1910826" cy="30480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3011266" y="5865802"/>
                <a:ext cx="192168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𝑢𝑟𝑛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𝑟𝑎𝑡𝑒</m:t>
                          </m:r>
                        </m:den>
                      </m:f>
                    </m:oMath>
                  </m:oMathPara>
                </a14:m>
                <a:endParaRPr lang="fa-IR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266" y="5865802"/>
                <a:ext cx="1921680" cy="5203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6" idx="1"/>
            <a:endCxn id="28" idx="3"/>
          </p:cNvCxnSpPr>
          <p:nvPr/>
        </p:nvCxnSpPr>
        <p:spPr>
          <a:xfrm flipH="1">
            <a:off x="4932946" y="6126002"/>
            <a:ext cx="7793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737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licdn.com/mpr/mpr/gcrc/dms/image/C5612AQHqS5CecDvqPw/article-cover_image-shrink_720_1280/0?e=2123503200&amp;v=beta&amp;t=CqRXNh543tFqr6NdKnEUUz1a0HNoPjL6aKySKLb_x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-76200"/>
            <a:ext cx="4908939" cy="280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057400" y="2488881"/>
            <a:ext cx="8176079" cy="3911919"/>
          </a:xfrm>
          <a:prstGeom prst="roundRect">
            <a:avLst>
              <a:gd name="adj" fmla="val 5798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Rectangle 22"/>
          <p:cNvSpPr/>
          <p:nvPr/>
        </p:nvSpPr>
        <p:spPr>
          <a:xfrm>
            <a:off x="2514600" y="6089821"/>
            <a:ext cx="6172200" cy="583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 17"/>
          <p:cNvSpPr/>
          <p:nvPr/>
        </p:nvSpPr>
        <p:spPr>
          <a:xfrm>
            <a:off x="3505200" y="2259153"/>
            <a:ext cx="6096000" cy="583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" name="Rectangle 1"/>
          <p:cNvSpPr/>
          <p:nvPr/>
        </p:nvSpPr>
        <p:spPr>
          <a:xfrm>
            <a:off x="6423479" y="967909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>
                <a:latin typeface="Source Sans Pro"/>
              </a:rPr>
              <a:t>I Can’t Wait for You to See What We Do Next</a:t>
            </a:r>
          </a:p>
        </p:txBody>
      </p:sp>
      <p:pic>
        <p:nvPicPr>
          <p:cNvPr id="4100" name="Picture 4" descr="Kevin Gibb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29" y="697704"/>
            <a:ext cx="1257300" cy="12573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39356" y="1951376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Kevin Gibbon</a:t>
            </a:r>
          </a:p>
        </p:txBody>
      </p:sp>
      <p:pic>
        <p:nvPicPr>
          <p:cNvPr id="4102" name="Picture 6" descr="Image result for quo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34" y="6024912"/>
            <a:ext cx="908266" cy="7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quo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34400" y="2138712"/>
            <a:ext cx="908266" cy="7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2362200" y="3105835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Then, things changed. 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Consumer growth slowed.</a:t>
            </a:r>
            <a:endParaRPr lang="fa-IR" dirty="0">
              <a:solidFill>
                <a:srgbClr val="827BE9"/>
              </a:solidFill>
              <a:latin typeface="Source Serif Pro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362200" y="3573629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I tasked the team with expanding […] 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growth tactics </a:t>
            </a:r>
            <a:r>
              <a:rPr lang="en-US" dirty="0">
                <a:latin typeface="Source Serif Pro"/>
              </a:rPr>
              <a:t>to further penetrate the consumer market.</a:t>
            </a:r>
            <a:endParaRPr lang="fa-IR" dirty="0"/>
          </a:p>
        </p:txBody>
      </p:sp>
      <p:sp>
        <p:nvSpPr>
          <p:cNvPr id="15" name="Rectangle 14"/>
          <p:cNvSpPr/>
          <p:nvPr/>
        </p:nvSpPr>
        <p:spPr>
          <a:xfrm>
            <a:off x="2362200" y="4286728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we reallocated resources and 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shifted our focus</a:t>
            </a:r>
            <a:r>
              <a:rPr lang="en-US" dirty="0">
                <a:latin typeface="Source Serif Pro"/>
              </a:rPr>
              <a:t> to a </a:t>
            </a:r>
            <a:r>
              <a:rPr lang="en-US" b="1" u="sng" dirty="0">
                <a:latin typeface="Source Serif Pro"/>
              </a:rPr>
              <a:t>more profitable customer cohort</a:t>
            </a:r>
            <a:r>
              <a:rPr lang="en-US" dirty="0">
                <a:latin typeface="Source Serif Pro"/>
              </a:rPr>
              <a:t>: small businesses. But, we decided to </a:t>
            </a:r>
            <a:r>
              <a:rPr lang="en-US" b="1" dirty="0">
                <a:latin typeface="Source Serif Pro"/>
              </a:rPr>
              <a:t>keep the popular-but-unprofitable parts </a:t>
            </a:r>
            <a:r>
              <a:rPr lang="en-US" dirty="0">
                <a:latin typeface="Source Serif Pro"/>
              </a:rPr>
              <a:t>of our business running. […] 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This was a mistake—my mistake</a:t>
            </a:r>
            <a:r>
              <a:rPr lang="en-US" dirty="0">
                <a:latin typeface="Source Serif Pro"/>
              </a:rPr>
              <a:t>.</a:t>
            </a:r>
            <a:endParaRPr lang="fa-IR" dirty="0">
              <a:latin typeface="Source Serif Pro"/>
            </a:endParaRPr>
          </a:p>
        </p:txBody>
      </p:sp>
    </p:spTree>
    <p:extLst>
      <p:ext uri="{BB962C8B-B14F-4D97-AF65-F5344CB8AC3E}">
        <p14:creationId xmlns:p14="http://schemas.microsoft.com/office/powerpoint/2010/main" val="1588691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34" y="1627504"/>
            <a:ext cx="8385316" cy="47167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6633029" y="1627504"/>
            <a:ext cx="555897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r" rtl="1"/>
            <a:r>
              <a:rPr lang="fa-IR" sz="3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محاسبه </a:t>
            </a:r>
            <a:r>
              <a:rPr lang="en-US" sz="3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LTD</a:t>
            </a:r>
            <a:r>
              <a:rPr lang="fa-IR" sz="3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fa-IR" sz="320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lvl="1" algn="r" rtl="1"/>
            <a:r>
              <a:rPr lang="fa-IR" sz="3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بر </a:t>
            </a:r>
            <a:r>
              <a:rPr lang="fa-IR" sz="3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اساس کوهورت جذب</a:t>
            </a:r>
            <a:endParaRPr lang="en-US" sz="3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7528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9978" r="1619" b="17196"/>
          <a:stretch/>
        </p:blipFill>
        <p:spPr>
          <a:xfrm>
            <a:off x="1059542" y="1971115"/>
            <a:ext cx="10392229" cy="37329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36566" y="6077097"/>
            <a:ext cx="10438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rtl="1"/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محاسبه </a:t>
            </a:r>
            <a:r>
              <a:rPr lang="en-US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LTD</a:t>
            </a: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بر اساس نوع فعالیت غیر مالی در گوکل‌آنالیتکیز</a:t>
            </a:r>
            <a:endParaRPr lang="en-US" sz="2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9821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55616" y="6117261"/>
            <a:ext cx="10438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rtl="1"/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محاسبه </a:t>
            </a:r>
            <a:r>
              <a:rPr lang="en-US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LTD</a:t>
            </a: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بر اساس نوع سگمنت‌بندی مشتریان از نظر سودآوری (</a:t>
            </a:r>
            <a:r>
              <a:rPr lang="en-US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RFM</a:t>
            </a: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)</a:t>
            </a:r>
            <a:endParaRPr lang="en-US" sz="2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1610663"/>
            <a:ext cx="8191500" cy="426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8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428316" y="3902228"/>
                <a:ext cx="4952253" cy="873188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r>
                  <a:rPr lang="en-US" sz="4000" dirty="0" smtClean="0"/>
                  <a:t>CLV=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4000" b="0" i="0" smtClean="0">
                        <a:latin typeface="Cambria Math" panose="02040503050406030204" pitchFamily="18" charset="0"/>
                      </a:rPr>
                      <m:t>ARPU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fa-IR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𝑢𝑟𝑛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𝑅𝑎𝑡𝑒</m:t>
                        </m:r>
                      </m:den>
                    </m:f>
                  </m:oMath>
                </a14:m>
                <a:endParaRPr lang="fa-IR" sz="4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6" y="3902228"/>
                <a:ext cx="4952253" cy="873188"/>
              </a:xfrm>
              <a:prstGeom prst="rect">
                <a:avLst/>
              </a:prstGeom>
              <a:blipFill>
                <a:blip r:embed="rId3"/>
                <a:stretch>
                  <a:fillRect l="-6150" t="-2797" b="-20280"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ow To Calculate Customer Lifetime Valu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83181" y="1899961"/>
            <a:ext cx="5040368" cy="384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834699" y="5911371"/>
            <a:ext cx="393733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Google:  lifetime value </a:t>
            </a:r>
            <a:r>
              <a:rPr lang="en-US" sz="1400" dirty="0" err="1" smtClean="0"/>
              <a:t>starbucks</a:t>
            </a:r>
            <a:r>
              <a:rPr lang="en-US" sz="1400" dirty="0" smtClean="0"/>
              <a:t> - https</a:t>
            </a:r>
            <a:r>
              <a:rPr lang="en-US" sz="1400" dirty="0"/>
              <a:t>://blog.kissmetrics.com/how-to-calculate-lifetime-value/</a:t>
            </a:r>
          </a:p>
        </p:txBody>
      </p:sp>
      <p:sp>
        <p:nvSpPr>
          <p:cNvPr id="3" name="Rectangle 2"/>
          <p:cNvSpPr/>
          <p:nvPr/>
        </p:nvSpPr>
        <p:spPr>
          <a:xfrm>
            <a:off x="1798918" y="2538753"/>
            <a:ext cx="25667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پیش‌بینی </a:t>
            </a:r>
            <a:r>
              <a:rPr lang="en-US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LTV</a:t>
            </a:r>
            <a:endParaRPr lang="fa-IR" sz="3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887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886730" y="2035447"/>
            <a:ext cx="9143998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3800" b="1" dirty="0" smtClean="0"/>
              <a:t>CLV:CAC</a:t>
            </a:r>
          </a:p>
          <a:p>
            <a:pPr algn="ctr"/>
            <a:r>
              <a:rPr lang="en-US" sz="13800" b="1" dirty="0" smtClean="0"/>
              <a:t>&gt;=3</a:t>
            </a:r>
            <a:endParaRPr lang="en-US" sz="13800" b="1" dirty="0"/>
          </a:p>
        </p:txBody>
      </p:sp>
      <p:pic>
        <p:nvPicPr>
          <p:cNvPr id="7" name="Picture 6" descr="Customer Lifetime Value vs Retention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3550" y="3016864"/>
            <a:ext cx="2415317" cy="17983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80457" y="4875551"/>
            <a:ext cx="900642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100" dirty="0">
                <a:cs typeface="B Yekan" panose="00000400000000000000" pitchFamily="2" charset="-78"/>
              </a:rPr>
              <a:t>زمان</a:t>
            </a:r>
            <a:endParaRPr lang="en-US" sz="1100" dirty="0"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3267" y="3681752"/>
            <a:ext cx="41549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00" dirty="0" smtClean="0">
                <a:cs typeface="B Yekan" panose="00000400000000000000" pitchFamily="2" charset="-78"/>
              </a:rPr>
              <a:t>ریال</a:t>
            </a:r>
            <a:endParaRPr lang="en-US" sz="1100" dirty="0">
              <a:cs typeface="B Yekan" panose="00000400000000000000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41274" y="3232031"/>
            <a:ext cx="41710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cs typeface="B Yekan" panose="00000400000000000000" pitchFamily="2" charset="-78"/>
              </a:rPr>
              <a:t>CAC</a:t>
            </a:r>
            <a:endParaRPr lang="en-US" sz="1100" dirty="0">
              <a:cs typeface="B Yeka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493674" y="4105942"/>
            <a:ext cx="39305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cs typeface="B Yekan" panose="00000400000000000000" pitchFamily="2" charset="-78"/>
              </a:rPr>
              <a:t>LTV</a:t>
            </a:r>
            <a:endParaRPr lang="en-US" sz="1100" dirty="0">
              <a:cs typeface="B Yeka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9150" y="5574442"/>
            <a:ext cx="18197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200" dirty="0" smtClean="0">
                <a:cs typeface="B Yekan" panose="00000400000000000000" pitchFamily="2" charset="-78"/>
              </a:rPr>
              <a:t>توقف جذب کاربر از این کانال</a:t>
            </a:r>
            <a:endParaRPr lang="en-US" sz="1200" dirty="0">
              <a:cs typeface="B Yekan" panose="00000400000000000000" pitchFamily="2" charset="-78"/>
            </a:endParaRPr>
          </a:p>
        </p:txBody>
      </p:sp>
      <p:cxnSp>
        <p:nvCxnSpPr>
          <p:cNvPr id="13" name="Straight Arrow Connector 12"/>
          <p:cNvCxnSpPr>
            <a:stCxn id="12" idx="3"/>
          </p:cNvCxnSpPr>
          <p:nvPr/>
        </p:nvCxnSpPr>
        <p:spPr>
          <a:xfrm flipH="1" flipV="1">
            <a:off x="1954379" y="4134121"/>
            <a:ext cx="654501" cy="1578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489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851400" y="3046889"/>
                <a:ext cx="2557239" cy="1074397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𝐶𝐴𝐶</m:t>
                      </m:r>
                      <m:r>
                        <a:rPr lang="en-US" sz="360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𝑀𝐶𝐶</m:t>
                          </m:r>
                        </m:num>
                        <m:den>
                          <m:r>
                            <a:rPr lang="en-US" sz="36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𝐶𝐴</m:t>
                          </m:r>
                        </m:den>
                      </m:f>
                    </m:oMath>
                  </m:oMathPara>
                </a14:m>
                <a:endParaRPr lang="fa-IR" sz="3600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1400" y="3046889"/>
                <a:ext cx="2557239" cy="10743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2413002" y="2708335"/>
            <a:ext cx="1936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cs typeface="B Yekan" panose="00000400000000000000" pitchFamily="2" charset="-78"/>
              </a:rPr>
              <a:t>هزینه جذب یک مشتری</a:t>
            </a:r>
            <a:endParaRPr lang="fa-IR" sz="1600" dirty="0"/>
          </a:p>
        </p:txBody>
      </p:sp>
      <p:sp>
        <p:nvSpPr>
          <p:cNvPr id="16" name="Rectangle 15"/>
          <p:cNvSpPr/>
          <p:nvPr/>
        </p:nvSpPr>
        <p:spPr>
          <a:xfrm>
            <a:off x="2315029" y="2213743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1600" dirty="0">
                <a:cs typeface="B Yekan" panose="00000400000000000000" pitchFamily="2" charset="-78"/>
              </a:rPr>
              <a:t>کل بودجه انجام یک کمپین بازاریابی یا دوره زمانی </a:t>
            </a:r>
            <a:r>
              <a:rPr lang="fa-IR" sz="1600" dirty="0" smtClean="0">
                <a:cs typeface="B Yekan" panose="00000400000000000000" pitchFamily="2" charset="-78"/>
              </a:rPr>
              <a:t>مشخص (خالص یا ناخالص)</a:t>
            </a:r>
            <a:endParaRPr lang="fa-IR" sz="1600" dirty="0"/>
          </a:p>
        </p:txBody>
      </p:sp>
      <p:sp>
        <p:nvSpPr>
          <p:cNvPr id="17" name="Rectangle 16"/>
          <p:cNvSpPr/>
          <p:nvPr/>
        </p:nvSpPr>
        <p:spPr>
          <a:xfrm>
            <a:off x="5842000" y="2347067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1600" dirty="0">
                <a:cs typeface="B Yekan" panose="00000400000000000000" pitchFamily="2" charset="-78"/>
              </a:rPr>
              <a:t>کل کاربر جذب شده </a:t>
            </a:r>
            <a:endParaRPr lang="fa-IR" sz="1600" dirty="0" smtClean="0">
              <a:cs typeface="B Yekan" panose="00000400000000000000" pitchFamily="2" charset="-78"/>
            </a:endParaRPr>
          </a:p>
          <a:p>
            <a:pPr algn="r" rtl="1"/>
            <a:r>
              <a:rPr lang="fa-IR" sz="1600" dirty="0" smtClean="0">
                <a:cs typeface="B Yekan" panose="00000400000000000000" pitchFamily="2" charset="-78"/>
              </a:rPr>
              <a:t>(</a:t>
            </a:r>
            <a:r>
              <a:rPr lang="fa-IR" sz="1600" dirty="0">
                <a:cs typeface="B Yekan" panose="00000400000000000000" pitchFamily="2" charset="-78"/>
              </a:rPr>
              <a:t>نه کاربران برگشتی یا جذب ارگانیک)</a:t>
            </a:r>
            <a:endParaRPr lang="en-US" sz="1600" dirty="0">
              <a:cs typeface="B Yekan" panose="00000400000000000000" pitchFamily="2" charset="-78"/>
            </a:endParaRPr>
          </a:p>
        </p:txBody>
      </p:sp>
      <p:cxnSp>
        <p:nvCxnSpPr>
          <p:cNvPr id="18" name="Elbow Connector 17"/>
          <p:cNvCxnSpPr>
            <a:stCxn id="14" idx="1"/>
            <a:endCxn id="15" idx="3"/>
          </p:cNvCxnSpPr>
          <p:nvPr/>
        </p:nvCxnSpPr>
        <p:spPr>
          <a:xfrm rot="10800000">
            <a:off x="4349752" y="2877612"/>
            <a:ext cx="501649" cy="706476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16" idx="3"/>
          </p:cNvCxnSpPr>
          <p:nvPr/>
        </p:nvCxnSpPr>
        <p:spPr>
          <a:xfrm rot="16200000" flipV="1">
            <a:off x="6787039" y="2606122"/>
            <a:ext cx="450353" cy="2503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17" idx="3"/>
          </p:cNvCxnSpPr>
          <p:nvPr/>
        </p:nvCxnSpPr>
        <p:spPr>
          <a:xfrm flipV="1">
            <a:off x="7408639" y="2639455"/>
            <a:ext cx="3005361" cy="1231612"/>
          </a:xfrm>
          <a:prstGeom prst="bentConnector3">
            <a:avLst>
              <a:gd name="adj1" fmla="val 107606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Double Bracket 20"/>
          <p:cNvSpPr/>
          <p:nvPr/>
        </p:nvSpPr>
        <p:spPr>
          <a:xfrm>
            <a:off x="1965843" y="4462688"/>
            <a:ext cx="3876158" cy="627579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fa-IR" sz="1200"/>
          </a:p>
        </p:txBody>
      </p:sp>
      <p:sp>
        <p:nvSpPr>
          <p:cNvPr id="22" name="Rectangle 21"/>
          <p:cNvSpPr/>
          <p:nvPr/>
        </p:nvSpPr>
        <p:spPr>
          <a:xfrm>
            <a:off x="2010230" y="4556867"/>
            <a:ext cx="38026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CPC – CPI – CPM – CPE – CPF - CPO</a:t>
            </a:r>
            <a:endParaRPr lang="fa-IR" sz="2000" dirty="0"/>
          </a:p>
        </p:txBody>
      </p:sp>
      <p:sp>
        <p:nvSpPr>
          <p:cNvPr id="23" name="Line Callout 2 (Accent Bar) 22"/>
          <p:cNvSpPr/>
          <p:nvPr/>
        </p:nvSpPr>
        <p:spPr>
          <a:xfrm rot="5400000">
            <a:off x="2212780" y="3413741"/>
            <a:ext cx="2609094" cy="3684145"/>
          </a:xfrm>
          <a:prstGeom prst="accentCallout2">
            <a:avLst>
              <a:gd name="adj1" fmla="val 40420"/>
              <a:gd name="adj2" fmla="val 8564"/>
              <a:gd name="adj3" fmla="val 14114"/>
              <a:gd name="adj4" fmla="val -603"/>
              <a:gd name="adj5" fmla="val 3740"/>
              <a:gd name="adj6" fmla="val -4111"/>
            </a:avLst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34" name="Rectangle 33"/>
          <p:cNvSpPr/>
          <p:nvPr/>
        </p:nvSpPr>
        <p:spPr>
          <a:xfrm>
            <a:off x="1159949" y="5680852"/>
            <a:ext cx="8398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cs typeface="B Yekan" pitchFamily="2" charset="-78"/>
              </a:rPr>
              <a:t>هزینه انجام شده برای به دست آوردن یک مشتری (خرید موفق یا ثبت نام یا ...)</a:t>
            </a:r>
            <a:endParaRPr lang="en-US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5408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2607898"/>
            <a:ext cx="6322995" cy="30587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51907" y="3419780"/>
            <a:ext cx="50126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400" b="1" i="0" dirty="0" smtClean="0">
                <a:solidFill>
                  <a:srgbClr val="181818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1. LTV/CAC ​greater than 3X</a:t>
            </a:r>
          </a:p>
          <a:p>
            <a:pPr algn="l"/>
            <a:r>
              <a:rPr lang="en-US" sz="2400" b="1" i="0" dirty="0" smtClean="0">
                <a:solidFill>
                  <a:srgbClr val="181818"/>
                </a:solidFill>
                <a:effectLst/>
                <a:latin typeface="IRANSans" panose="020B0506030804020204" pitchFamily="34" charset="-78"/>
                <a:cs typeface="IRANSans" panose="020B0506030804020204" pitchFamily="34" charset="-78"/>
              </a:rPr>
              <a:t>2. CAC Payback under 12 months</a:t>
            </a:r>
          </a:p>
        </p:txBody>
      </p:sp>
    </p:spTree>
    <p:extLst>
      <p:ext uri="{BB962C8B-B14F-4D97-AF65-F5344CB8AC3E}">
        <p14:creationId xmlns:p14="http://schemas.microsoft.com/office/powerpoint/2010/main" val="121958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287" y="2249713"/>
            <a:ext cx="4540434" cy="3620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972" y="2249712"/>
            <a:ext cx="4578781" cy="362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65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68486" y="6097250"/>
            <a:ext cx="55819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هزینه نصب اپ در دسته‌بندی‌های </a:t>
            </a:r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مختلف از گزارش کافه‌بازار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1999" t="17958" r="25334" b="7713"/>
          <a:stretch/>
        </p:blipFill>
        <p:spPr>
          <a:xfrm>
            <a:off x="682173" y="1792206"/>
            <a:ext cx="6210050" cy="4143180"/>
          </a:xfrm>
          <a:prstGeom prst="rect">
            <a:avLst/>
          </a:prstGeom>
        </p:spPr>
      </p:pic>
      <p:pic>
        <p:nvPicPr>
          <p:cNvPr id="10" name="Picture 2" descr="Customer Acquisition cost by channe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962" y="1792205"/>
            <a:ext cx="3801381" cy="4102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036114" y="6125200"/>
            <a:ext cx="4038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هزینه نصب اپ در کانال‌های جذب مختلف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9393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86551" y="782524"/>
            <a:ext cx="131786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008023" y="1720335"/>
            <a:ext cx="5230919" cy="50167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rtl="1"/>
            <a:r>
              <a:rPr lang="fa-IR" sz="3200" b="1" dirty="0">
                <a:latin typeface="IRANSans" panose="020B0506030804020204" pitchFamily="34" charset="-78"/>
                <a:cs typeface="IRANSans" panose="020B0506030804020204" pitchFamily="34" charset="-78"/>
              </a:rPr>
              <a:t>چگونه </a:t>
            </a:r>
            <a:r>
              <a:rPr lang="en-US" sz="3200" b="1" dirty="0">
                <a:latin typeface="IRANSans" panose="020B0506030804020204" pitchFamily="34" charset="-78"/>
                <a:cs typeface="IRANSans" panose="020B0506030804020204" pitchFamily="34" charset="-78"/>
              </a:rPr>
              <a:t>LTV</a:t>
            </a:r>
            <a:r>
              <a:rPr lang="fa-IR" sz="3200" b="1" dirty="0">
                <a:latin typeface="IRANSans" panose="020B0506030804020204" pitchFamily="34" charset="-78"/>
                <a:cs typeface="IRANSans" panose="020B0506030804020204" pitchFamily="34" charset="-78"/>
              </a:rPr>
              <a:t>‌ را بهبود دهیم؟</a:t>
            </a:r>
            <a:endParaRPr lang="en-US" sz="3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افزایش </a:t>
            </a:r>
            <a:r>
              <a:rPr lang="en-US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ARPU</a:t>
            </a: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: 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بیش‌فروشی/هم‌فروشی/بعدفروشی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تغییر قیمت‌گذاری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تغییر مدل درآمد</a:t>
            </a:r>
            <a:endParaRPr lang="en-US" sz="240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کاهش ریزش</a:t>
            </a:r>
            <a:endParaRPr lang="en-US" sz="240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marL="457200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بهینه‌سازی مارکتینگ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جذب </a:t>
            </a:r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مشتری </a:t>
            </a: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با کیفیت</a:t>
            </a:r>
          </a:p>
          <a:p>
            <a:pPr marL="914400" lvl="1" indent="-45720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a-IR" sz="24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نگه‌داری مشتری باکیفیت</a:t>
            </a:r>
            <a:endParaRPr lang="en-US" sz="2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6247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licdn.com/mpr/mpr/gcrc/dms/image/C5612AQHqS5CecDvqPw/article-cover_image-shrink_720_1280/0?e=2123503200&amp;v=beta&amp;t=CqRXNh543tFqr6NdKnEUUz1a0HNoPjL6aKySKLb_x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-76200"/>
            <a:ext cx="4908939" cy="280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057400" y="2488881"/>
            <a:ext cx="8176079" cy="3911919"/>
          </a:xfrm>
          <a:prstGeom prst="roundRect">
            <a:avLst>
              <a:gd name="adj" fmla="val 5798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Rectangle 22"/>
          <p:cNvSpPr/>
          <p:nvPr/>
        </p:nvSpPr>
        <p:spPr>
          <a:xfrm>
            <a:off x="2514600" y="6089821"/>
            <a:ext cx="6172200" cy="583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 17"/>
          <p:cNvSpPr/>
          <p:nvPr/>
        </p:nvSpPr>
        <p:spPr>
          <a:xfrm>
            <a:off x="3505200" y="2259153"/>
            <a:ext cx="6096000" cy="583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" name="Rectangle 1"/>
          <p:cNvSpPr/>
          <p:nvPr/>
        </p:nvSpPr>
        <p:spPr>
          <a:xfrm>
            <a:off x="6423479" y="967909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>
                <a:latin typeface="Source Sans Pro"/>
              </a:rPr>
              <a:t>I Can’t Wait for You to See What We Do Next</a:t>
            </a:r>
          </a:p>
        </p:txBody>
      </p:sp>
      <p:pic>
        <p:nvPicPr>
          <p:cNvPr id="4100" name="Picture 4" descr="Kevin Gibb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29" y="697704"/>
            <a:ext cx="1257300" cy="12573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39356" y="1951376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Kevin Gibbon</a:t>
            </a:r>
          </a:p>
        </p:txBody>
      </p:sp>
      <p:pic>
        <p:nvPicPr>
          <p:cNvPr id="4102" name="Picture 6" descr="Image result for quo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34" y="6024912"/>
            <a:ext cx="908266" cy="7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quo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34400" y="2138712"/>
            <a:ext cx="908266" cy="7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2286000" y="3068716"/>
            <a:ext cx="7549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Eventually, a different 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set of numbers presented themselves </a:t>
            </a:r>
            <a:r>
              <a:rPr lang="en-US" dirty="0">
                <a:latin typeface="Source Serif Pro"/>
              </a:rPr>
              <a:t>that changed my mind: the 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frequency</a:t>
            </a:r>
            <a:r>
              <a:rPr lang="en-US" dirty="0">
                <a:latin typeface="Source Serif Pro"/>
              </a:rPr>
              <a:t> at which eBay sellers were using </a:t>
            </a:r>
            <a:r>
              <a:rPr lang="en-US" dirty="0" err="1">
                <a:latin typeface="Source Serif Pro"/>
              </a:rPr>
              <a:t>Shyp</a:t>
            </a:r>
            <a:endParaRPr lang="fa-IR" dirty="0"/>
          </a:p>
        </p:txBody>
      </p:sp>
      <p:sp>
        <p:nvSpPr>
          <p:cNvPr id="19" name="Rectangle 18"/>
          <p:cNvSpPr/>
          <p:nvPr/>
        </p:nvSpPr>
        <p:spPr>
          <a:xfrm>
            <a:off x="2299861" y="3715047"/>
            <a:ext cx="7543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We made major movement on 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unit profitability </a:t>
            </a:r>
            <a:r>
              <a:rPr lang="en-US" dirty="0">
                <a:latin typeface="Source Serif Pro"/>
              </a:rPr>
              <a:t>and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 </a:t>
            </a:r>
            <a:r>
              <a:rPr lang="en-US" dirty="0">
                <a:latin typeface="Source Serif Pro"/>
              </a:rPr>
              <a:t>increased 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revenue per transaction</a:t>
            </a:r>
            <a:r>
              <a:rPr lang="en-US" dirty="0">
                <a:latin typeface="Source Serif Pro"/>
              </a:rPr>
              <a:t> by 150 percent. </a:t>
            </a:r>
            <a:r>
              <a:rPr lang="en-US" b="1" u="sng" dirty="0">
                <a:latin typeface="Source Serif Pro"/>
              </a:rPr>
              <a:t>But it wasn’t enough.</a:t>
            </a:r>
            <a:endParaRPr lang="fa-IR" b="1" u="sng" dirty="0"/>
          </a:p>
        </p:txBody>
      </p:sp>
      <p:sp>
        <p:nvSpPr>
          <p:cNvPr id="20" name="Rectangle 19"/>
          <p:cNvSpPr/>
          <p:nvPr/>
        </p:nvSpPr>
        <p:spPr>
          <a:xfrm>
            <a:off x="2286000" y="4548086"/>
            <a:ext cx="75497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We suspended operations in all markets except San Francisco, our largest and most profitable.</a:t>
            </a:r>
            <a:endParaRPr lang="fa-IR" dirty="0"/>
          </a:p>
        </p:txBody>
      </p:sp>
      <p:sp>
        <p:nvSpPr>
          <p:cNvPr id="22" name="Rectangle 21"/>
          <p:cNvSpPr/>
          <p:nvPr/>
        </p:nvSpPr>
        <p:spPr>
          <a:xfrm>
            <a:off x="2254637" y="5194417"/>
            <a:ext cx="75782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Within a matter of weeks, the health of </a:t>
            </a:r>
            <a:r>
              <a:rPr lang="en-US" dirty="0" err="1">
                <a:latin typeface="Source Serif Pro"/>
              </a:rPr>
              <a:t>Shyp’s</a:t>
            </a:r>
            <a:r>
              <a:rPr lang="en-US" dirty="0">
                <a:latin typeface="Source Serif Pro"/>
              </a:rPr>
              <a:t> business did a complete 180.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75351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030208" y="782524"/>
            <a:ext cx="13422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ــرشدـمشتری‌‌ـ‌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دیدـوـ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ازگشتی‌ـــــــــــ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50853" y="2302316"/>
            <a:ext cx="5687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دو سنجه برای تشخیص سریع مشتری سودآور</a:t>
            </a:r>
            <a:endParaRPr lang="en-US" sz="2400" b="1" baseline="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83545" y="4539044"/>
            <a:ext cx="48429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Time to first purchase</a:t>
            </a:r>
            <a:endParaRPr lang="en-US" sz="3600" b="1" baseline="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70847" y="3428112"/>
            <a:ext cx="36182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First order value</a:t>
            </a:r>
            <a:endParaRPr lang="en-US" sz="3600" b="1" baseline="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30536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30684" y="782524"/>
            <a:ext cx="12822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ــرشدـمشتری‌‌ـ‌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دیدــــــــــــــــــــــ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63590" y="2927584"/>
            <a:ext cx="43733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تعداد مشتری جدید </a:t>
            </a:r>
          </a:p>
          <a:p>
            <a:pPr algn="r" rtl="1"/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و نرخ رشد آن نسبت به ماه گذشته</a:t>
            </a:r>
            <a:endParaRPr lang="en-US" sz="2400" b="1" baseline="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38514" y="1932831"/>
            <a:ext cx="5109029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37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30684" y="782524"/>
            <a:ext cx="12822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ــرشدـمشتری‌‌ـ‌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</a:t>
            </a:r>
            <a:r>
              <a:rPr lang="fa-IR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دیدــــــــــــــــــــــ</a:t>
            </a:r>
            <a:endParaRPr lang="fa-IR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39979" y="4889913"/>
            <a:ext cx="22268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b="1" dirty="0" smtClean="0">
                <a:solidFill>
                  <a:srgbClr val="00206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 تازگی </a:t>
            </a:r>
            <a:r>
              <a:rPr lang="fa-IR" sz="2400" b="1" dirty="0" smtClean="0">
                <a:solidFill>
                  <a:srgbClr val="00206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 </a:t>
            </a:r>
            <a:endParaRPr lang="en-US" sz="2400" b="1" baseline="0" dirty="0" smtClean="0">
              <a:solidFill>
                <a:srgbClr val="00206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74621" y="2688321"/>
            <a:ext cx="23423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b="1" baseline="0" dirty="0" smtClean="0">
                <a:solidFill>
                  <a:srgbClr val="00206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نرخ</a:t>
            </a:r>
            <a:r>
              <a:rPr lang="fa-IR" sz="2400" b="1" dirty="0" smtClean="0">
                <a:solidFill>
                  <a:srgbClr val="00206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تازگی مشتری</a:t>
            </a:r>
            <a:endParaRPr lang="en-US" sz="2400" b="1" baseline="0" dirty="0" smtClean="0">
              <a:solidFill>
                <a:srgbClr val="00206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010136" y="4520580"/>
            <a:ext cx="43524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 درآمد حاصل از مشتریان جدید</a:t>
            </a:r>
          </a:p>
          <a:p>
            <a:pPr algn="ctr" rtl="1"/>
            <a:r>
              <a:rPr lang="fa-IR" sz="2400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= ــــــــــــــــــــــــــــــــ</a:t>
            </a:r>
            <a:endParaRPr lang="fa-IR" sz="2400" b="1" baseline="0" dirty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 rtl="1"/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کل درآمد</a:t>
            </a:r>
            <a:endParaRPr lang="en-US" sz="2400" b="1" baseline="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507914" y="2343775"/>
            <a:ext cx="334899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    تعداد مشتریان جدید</a:t>
            </a:r>
          </a:p>
          <a:p>
            <a:pPr algn="ctr" rtl="1"/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= ــــــــــــــــــــــ</a:t>
            </a:r>
            <a:endParaRPr lang="fa-IR" sz="2400" b="1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 rtl="1"/>
            <a:r>
              <a:rPr lang="fa-IR" sz="2400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 تعداد</a:t>
            </a:r>
            <a:r>
              <a:rPr lang="fa-IR" sz="2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کل مشتریان</a:t>
            </a:r>
            <a:endParaRPr lang="en-US" sz="2400" b="1" baseline="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9795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030208" y="782524"/>
            <a:ext cx="13422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ــرشدـمشتری‌‌ـ‌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دیدـوـ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ازگشتی‌ـــــــــــ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5781" t="15589" r="33143" b="25740"/>
          <a:stretch/>
        </p:blipFill>
        <p:spPr>
          <a:xfrm>
            <a:off x="907638" y="2250357"/>
            <a:ext cx="4659674" cy="301086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52306" y="5705388"/>
            <a:ext cx="5480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تغییر</a:t>
            </a:r>
            <a:r>
              <a:rPr lang="fa-IR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قیمت‌گذاری</a:t>
            </a:r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یا فیچر جدید یا مارکتینگ جذب متفاوت</a:t>
            </a:r>
            <a:endParaRPr lang="en-US" b="1" baseline="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8914" y="2250357"/>
            <a:ext cx="5588000" cy="294130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286327" y="1807422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خوب</a:t>
            </a:r>
            <a:endParaRPr lang="fa-IR" dirty="0"/>
          </a:p>
        </p:txBody>
      </p:sp>
      <p:sp>
        <p:nvSpPr>
          <p:cNvPr id="11" name="Rectangle 10"/>
          <p:cNvSpPr/>
          <p:nvPr/>
        </p:nvSpPr>
        <p:spPr>
          <a:xfrm>
            <a:off x="7827546" y="1716495"/>
            <a:ext cx="1330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بررسی بیشتر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4168039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سودآوری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‌ــــــــــــــبـــــــ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916667" y="782524"/>
            <a:ext cx="14308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ـارزش‌ـطول‌ـ‌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مرـمشتری‌ـ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ــرشدـمشتری‌‌ـ‌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دیدـوـ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بـ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ازگشتی‌ـــــــــــ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2" descr="ÙØ¯Ù Ø¯ÙÙ. Ø¹ÙÙÚ©Ø±Ø¯ Ø±Ø´Ø¯ ÙØ´ØªØ±ÛØ§Ù ÛÚ© Ø§Ø³ØªØ§Ø±ØªØ§Ù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657" y="1741221"/>
            <a:ext cx="5630740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97715" y="2404601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6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عجب</a:t>
            </a:r>
          </a:p>
          <a:p>
            <a:pPr algn="r" rtl="1">
              <a:lnSpc>
                <a:spcPct val="150000"/>
              </a:lnSpc>
            </a:pP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ارزش </a:t>
            </a:r>
            <a:r>
              <a:rPr lang="fa-I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طــول </a:t>
            </a:r>
            <a:r>
              <a:rPr lang="fa-IR" sz="3200" b="1" dirty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عـ</a:t>
            </a:r>
            <a:r>
              <a:rPr lang="fa-I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مر </a:t>
            </a:r>
            <a:r>
              <a:rPr lang="fa-I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مشتری</a:t>
            </a:r>
            <a:endParaRPr lang="fa-IR" sz="3200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3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رشد مشتری</a:t>
            </a:r>
            <a:r>
              <a:rPr lang="fa-IR" sz="2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3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ـج</a:t>
            </a:r>
            <a:r>
              <a:rPr lang="fa-I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دید</a:t>
            </a:r>
            <a:endParaRPr lang="fa-IR" sz="32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32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رشد مشتری </a:t>
            </a:r>
            <a:r>
              <a:rPr lang="fa-IR" sz="16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ـبـ</a:t>
            </a:r>
            <a:r>
              <a:rPr lang="fa-I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ازگشتی</a:t>
            </a:r>
            <a:endParaRPr lang="fa-IR" sz="32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7850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85800" y="706874"/>
            <a:ext cx="10432890" cy="50937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15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ـبــ</a:t>
            </a:r>
            <a:r>
              <a:rPr lang="fa-IR" sz="115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ازار</a:t>
            </a:r>
            <a:endParaRPr lang="fa-IR" sz="8800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>
              <a:lnSpc>
                <a:spcPct val="150000"/>
              </a:lnSpc>
            </a:pPr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رشد </a:t>
            </a:r>
            <a:r>
              <a:rPr lang="fa-IR" sz="6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کــ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اربر</a:t>
            </a:r>
            <a:r>
              <a:rPr lang="fa-IR" sz="40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endParaRPr lang="fa-IR" sz="6000" b="1" dirty="0" smtClean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رشد 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فر</a:t>
            </a:r>
            <a:r>
              <a:rPr lang="fa-IR" sz="6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ـو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</a:t>
            </a:r>
            <a:r>
              <a:rPr lang="fa-IR" sz="36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endParaRPr lang="fa-IR" sz="6000" b="1" baseline="30000" dirty="0" smtClean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60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میانگین </a:t>
            </a:r>
            <a:r>
              <a:rPr lang="fa-IR" sz="60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رآمد </a:t>
            </a:r>
            <a:r>
              <a:rPr lang="fa-IR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از هر </a:t>
            </a:r>
            <a:r>
              <a:rPr lang="fa-IR" sz="6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کاربر</a:t>
            </a:r>
            <a:r>
              <a:rPr lang="fa-IR" sz="3600" b="1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endParaRPr lang="fa-IR" sz="6000" b="1" baseline="30000" dirty="0" smtClean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5400" y="6519446"/>
            <a:ext cx="8204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1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Users Growth|   </a:t>
            </a:r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2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Sale Growth   |   </a:t>
            </a:r>
            <a:r>
              <a:rPr lang="en-US" sz="1600" baseline="30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3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  <a:cs typeface="+mj-cs"/>
              </a:rPr>
              <a:t>Average Revenue Per User (ARPU)</a:t>
            </a:r>
            <a:endParaRPr lang="fa-IR" sz="1600" dirty="0"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150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0458" y="1953465"/>
            <a:ext cx="5007428" cy="3254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rtl="1">
              <a:lnSpc>
                <a:spcPct val="150000"/>
              </a:lnSpc>
              <a:spcAft>
                <a:spcPts val="0"/>
              </a:spcAft>
            </a:pPr>
            <a:r>
              <a:rPr lang="fa-IR" sz="28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IRANSans" panose="020B0506030804020204" pitchFamily="34" charset="-78"/>
              </a:rPr>
              <a:t>برای از بین بردن اثرات مربوط به فروش فصلی یا فروش شانسی بهتر است از نرخ رشد ماه‌به‌ماه تجمعی استفاده کنیم.</a:t>
            </a:r>
          </a:p>
          <a:p>
            <a:pPr lvl="0" algn="r" rtl="1">
              <a:lnSpc>
                <a:spcPct val="150000"/>
              </a:lnSpc>
              <a:spcAft>
                <a:spcPts val="0"/>
              </a:spcAft>
            </a:pPr>
            <a:r>
              <a:rPr lang="en-US" sz="2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Cumulative growth rate</a:t>
            </a:r>
            <a:r>
              <a:rPr lang="fa-IR" sz="2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- </a:t>
            </a:r>
            <a:r>
              <a:rPr lang="en-US" sz="2800" b="1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CAGR</a:t>
            </a:r>
            <a:endParaRPr lang="en-US" sz="28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20" y="2112708"/>
            <a:ext cx="4625295" cy="359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6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1524" t="17111" r="28762" b="7883"/>
          <a:stretch/>
        </p:blipFill>
        <p:spPr>
          <a:xfrm>
            <a:off x="816428" y="1483309"/>
            <a:ext cx="6580059" cy="464906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625087" y="1909019"/>
            <a:ext cx="328808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رشد بازار:</a:t>
            </a:r>
          </a:p>
          <a:p>
            <a:pPr algn="r" rtl="1"/>
            <a:r>
              <a:rPr lang="fa-IR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انقباظی یا انبساطی</a:t>
            </a:r>
            <a:endParaRPr lang="fa-IR" sz="3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35252" y="6132378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گزارش کافه‌بازار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89577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Image result for google analytics daily active us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515" y="1954262"/>
            <a:ext cx="7988960" cy="3660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639075" y="782524"/>
            <a:ext cx="130311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۱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ـرشدـ‌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اربرـــــ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6" descr="Image result for google analytic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306" y="2067928"/>
            <a:ext cx="1166380" cy="68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992995" y="590512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/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کاربر فعال  / کاربر ثبت‌نامی / کاربر خریدار / کاربر درگیر</a:t>
            </a:r>
            <a:endParaRPr lang="fa-IR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16949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919600" y="782524"/>
            <a:ext cx="133116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۲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ـرشدـفر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ش‌ـــــ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80" y="1684769"/>
            <a:ext cx="2325918" cy="2325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85" y="1684769"/>
            <a:ext cx="3129286" cy="2346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81" y="4164689"/>
            <a:ext cx="2318662" cy="23186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386" y="4164690"/>
            <a:ext cx="3129286" cy="234696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80962" y="2877301"/>
            <a:ext cx="4722768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تمرکز</a:t>
            </a:r>
            <a:r>
              <a:rPr lang="fa-IR" sz="3200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فروش و مشتری</a:t>
            </a:r>
          </a:p>
          <a:p>
            <a:pPr algn="r" rtl="1">
              <a:lnSpc>
                <a:spcPct val="150000"/>
              </a:lnSpc>
            </a:pPr>
            <a:r>
              <a:rPr lang="en-US" sz="3200" b="1" baseline="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Customer</a:t>
            </a:r>
            <a:r>
              <a:rPr lang="en-US" sz="32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Concentration</a:t>
            </a:r>
            <a:endParaRPr lang="fa-IR" sz="32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4738" y="2663062"/>
            <a:ext cx="649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خوب</a:t>
            </a:r>
            <a:endParaRPr lang="fa-IR" dirty="0"/>
          </a:p>
        </p:txBody>
      </p:sp>
      <p:sp>
        <p:nvSpPr>
          <p:cNvPr id="11" name="Rectangle 10"/>
          <p:cNvSpPr/>
          <p:nvPr/>
        </p:nvSpPr>
        <p:spPr>
          <a:xfrm>
            <a:off x="439387" y="5153506"/>
            <a:ext cx="750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پرخطر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1638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media.licdn.com/mpr/mpr/gcrc/dms/image/C5612AQHqS5CecDvqPw/article-cover_image-shrink_720_1280/0?e=2123503200&amp;v=beta&amp;t=CqRXNh543tFqr6NdKnEUUz1a0HNoPjL6aKySKLb_x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1" y="-76200"/>
            <a:ext cx="4908939" cy="280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2057400" y="2488881"/>
            <a:ext cx="8176079" cy="3911919"/>
          </a:xfrm>
          <a:prstGeom prst="roundRect">
            <a:avLst>
              <a:gd name="adj" fmla="val 5798"/>
            </a:avLst>
          </a:prstGeom>
          <a:solidFill>
            <a:schemeClr val="bg1"/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3" name="Rectangle 22"/>
          <p:cNvSpPr/>
          <p:nvPr/>
        </p:nvSpPr>
        <p:spPr>
          <a:xfrm>
            <a:off x="2514600" y="6089821"/>
            <a:ext cx="6172200" cy="583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8" name="Rectangle 17"/>
          <p:cNvSpPr/>
          <p:nvPr/>
        </p:nvSpPr>
        <p:spPr>
          <a:xfrm>
            <a:off x="3505200" y="2259153"/>
            <a:ext cx="6096000" cy="5838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2" name="Rectangle 1"/>
          <p:cNvSpPr/>
          <p:nvPr/>
        </p:nvSpPr>
        <p:spPr>
          <a:xfrm>
            <a:off x="6423479" y="967909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sz="2400" b="1" dirty="0">
                <a:latin typeface="Source Sans Pro"/>
              </a:rPr>
              <a:t>I Can’t Wait for You to See What We Do Next</a:t>
            </a:r>
          </a:p>
        </p:txBody>
      </p:sp>
      <p:pic>
        <p:nvPicPr>
          <p:cNvPr id="4100" name="Picture 4" descr="Kevin Gibb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8229" y="697704"/>
            <a:ext cx="1257300" cy="12573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539356" y="1951376"/>
            <a:ext cx="13468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sz="1400" b="1" dirty="0">
                <a:solidFill>
                  <a:srgbClr val="000000"/>
                </a:solidFill>
                <a:latin typeface="Arial" panose="020B0604020202020204" pitchFamily="34" charset="0"/>
              </a:rPr>
              <a:t>Kevin Gibbon</a:t>
            </a:r>
          </a:p>
        </p:txBody>
      </p:sp>
      <p:pic>
        <p:nvPicPr>
          <p:cNvPr id="4102" name="Picture 6" descr="Image result for quo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934" y="6024912"/>
            <a:ext cx="908266" cy="7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quot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534400" y="2138712"/>
            <a:ext cx="908266" cy="7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2286000" y="2886658"/>
            <a:ext cx="7620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By December of 2017, we were generating 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real revenue in San Francisco</a:t>
            </a:r>
            <a:r>
              <a:rPr lang="en-US" dirty="0">
                <a:latin typeface="Source Serif Pro"/>
              </a:rPr>
              <a:t>, effectively breaking even from a bottom line standpoint. </a:t>
            </a:r>
            <a:endParaRPr lang="fa-IR" dirty="0"/>
          </a:p>
        </p:txBody>
      </p:sp>
      <p:sp>
        <p:nvSpPr>
          <p:cNvPr id="24" name="Rectangle 23"/>
          <p:cNvSpPr/>
          <p:nvPr/>
        </p:nvSpPr>
        <p:spPr>
          <a:xfrm>
            <a:off x="2286000" y="3696190"/>
            <a:ext cx="7620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Source Serif Pro"/>
              </a:rPr>
              <a:t>The progress was exciting, thrilling even, to everyone involved with the business—</a:t>
            </a:r>
            <a:r>
              <a:rPr lang="en-US" dirty="0">
                <a:solidFill>
                  <a:srgbClr val="827BE9"/>
                </a:solidFill>
                <a:latin typeface="Source Serif Pro"/>
              </a:rPr>
              <a:t>if only we’d made it sooner</a:t>
            </a:r>
            <a:r>
              <a:rPr lang="en-US" dirty="0">
                <a:latin typeface="Source Serif Pro"/>
              </a:rPr>
              <a:t>. Unfortunately, our earlier mistakes had left us with too little </a:t>
            </a:r>
            <a:r>
              <a:rPr lang="en-US" b="1" u="sng" dirty="0">
                <a:solidFill>
                  <a:srgbClr val="827BE9"/>
                </a:solidFill>
                <a:latin typeface="Source Serif Pro"/>
              </a:rPr>
              <a:t>runway</a:t>
            </a:r>
            <a:r>
              <a:rPr lang="en-US" dirty="0">
                <a:latin typeface="Source Serif Pro"/>
              </a:rPr>
              <a:t> and insufficient resources to continue pursuing the new direction.</a:t>
            </a:r>
            <a:endParaRPr lang="fa-IR" dirty="0"/>
          </a:p>
        </p:txBody>
      </p:sp>
      <p:sp>
        <p:nvSpPr>
          <p:cNvPr id="25" name="Rectangle 24"/>
          <p:cNvSpPr/>
          <p:nvPr/>
        </p:nvSpPr>
        <p:spPr>
          <a:xfrm>
            <a:off x="2286000" y="5329536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Source Serif Pro"/>
              </a:rPr>
              <a:t>This brings us to where we are now: </a:t>
            </a:r>
            <a:r>
              <a:rPr lang="en-US" sz="2400" b="1" dirty="0">
                <a:solidFill>
                  <a:srgbClr val="827BE9"/>
                </a:solidFill>
                <a:latin typeface="Source Serif Pro"/>
              </a:rPr>
              <a:t>out of time.</a:t>
            </a:r>
            <a:endParaRPr lang="fa-IR" sz="2400" b="1" dirty="0">
              <a:solidFill>
                <a:srgbClr val="827BE9"/>
              </a:solidFill>
              <a:latin typeface="Source Serif Pro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512457" y="6248400"/>
            <a:ext cx="51743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1100" dirty="0"/>
              <a:t>https://www.linkedin.com/pulse/i-cant-wait-you-see-what-we-do-next-kevin-gibbon</a:t>
            </a:r>
          </a:p>
        </p:txBody>
      </p:sp>
    </p:spTree>
    <p:extLst>
      <p:ext uri="{BB962C8B-B14F-4D97-AF65-F5344CB8AC3E}">
        <p14:creationId xmlns:p14="http://schemas.microsoft.com/office/powerpoint/2010/main" val="188240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38461" y="782524"/>
            <a:ext cx="13130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ـمیانگین‌ـ‌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رآمدـازـ‌هرـ‌کاربرـــــ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20365" y="1655140"/>
                <a:ext cx="4496680" cy="1032783"/>
              </a:xfrm>
              <a:prstGeom prst="rect">
                <a:avLst/>
              </a:prstGeom>
              <a:noFill/>
            </p:spPr>
            <p:txBody>
              <a:bodyPr wrap="none" lIns="0" tIns="0" rIns="0" bIns="0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𝐴𝑅𝑃𝑈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sz="3200"/>
                            <m:t> 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3200"/>
                                <m:t>Revenue</m:t>
                              </m:r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𝐴𝑐𝑡𝑖𝑣𝑒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𝑈𝑠𝑒𝑟𝑠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fa-IR" sz="32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365" y="1655140"/>
                <a:ext cx="4496680" cy="10327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a-I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6066971" y="1808579"/>
            <a:ext cx="5588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میانگین پرداختی مشتریان به ازای هر بار تراکنش</a:t>
            </a:r>
            <a:endParaRPr lang="en-US" sz="20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2" name="Picture 2" descr="Image result for ARP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962" y="2975764"/>
            <a:ext cx="6118251" cy="3395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12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38461" y="782524"/>
            <a:ext cx="13130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ـمیانگین‌ـ‌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رآمدـازـ‌هرـ‌کاربرـــــ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109396" y="2679919"/>
            <a:ext cx="3110147" cy="12488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b="1" dirty="0">
                <a:latin typeface="Calibri" panose="020F0502020204030204" pitchFamily="34" charset="0"/>
                <a:ea typeface="Calibri" panose="020F0502020204030204" pitchFamily="34" charset="0"/>
                <a:cs typeface="IRANSans" panose="020B0506030804020204" pitchFamily="34" charset="-78"/>
              </a:rPr>
              <a:t>نرخ تکرار مشتری </a:t>
            </a:r>
            <a:endParaRPr lang="fa-IR" sz="3200" b="1" dirty="0" smtClean="0">
              <a:latin typeface="Calibri" panose="020F0502020204030204" pitchFamily="34" charset="0"/>
              <a:ea typeface="Calibri" panose="020F0502020204030204" pitchFamily="34" charset="0"/>
              <a:cs typeface="IRANSans" panose="020B0506030804020204" pitchFamily="34" charset="-78"/>
            </a:endParaRPr>
          </a:p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en-US" sz="3200" b="1" dirty="0" smtClean="0">
                <a:latin typeface="IRANSans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repurchase </a:t>
            </a:r>
            <a:r>
              <a:rPr lang="en-US" sz="3200" b="1" dirty="0">
                <a:latin typeface="IRANSans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rate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369" y="1774959"/>
            <a:ext cx="7089260" cy="463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8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12" b="9901"/>
          <a:stretch/>
        </p:blipFill>
        <p:spPr>
          <a:xfrm>
            <a:off x="1199696" y="2453766"/>
            <a:ext cx="9760578" cy="395730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38461" y="782524"/>
            <a:ext cx="13130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ـمیانگین‌ـ‌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رآمدـازـ‌هرـ‌کاربرـــــ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78695" y="4885149"/>
            <a:ext cx="2492681" cy="42588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70645" y="1563319"/>
            <a:ext cx="5981126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b="1" dirty="0">
                <a:latin typeface="Calibri" panose="020F0502020204030204" pitchFamily="34" charset="0"/>
                <a:ea typeface="Calibri" panose="020F0502020204030204" pitchFamily="34" charset="0"/>
                <a:cs typeface="IRANSans" panose="020B0506030804020204" pitchFamily="34" charset="-78"/>
              </a:rPr>
              <a:t>نرخ تکرار مشتری </a:t>
            </a:r>
            <a:r>
              <a:rPr lang="en-US" sz="3200" b="1" dirty="0" smtClean="0">
                <a:latin typeface="IRANSans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repurchase </a:t>
            </a:r>
            <a:r>
              <a:rPr lang="en-US" sz="3200" b="1" dirty="0">
                <a:latin typeface="IRANSans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rate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39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624" t="22000" r="27250" b="12444"/>
          <a:stretch/>
        </p:blipFill>
        <p:spPr>
          <a:xfrm>
            <a:off x="1162050" y="2653526"/>
            <a:ext cx="4880095" cy="30436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38461" y="782524"/>
            <a:ext cx="13130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ـمیانگین‌ـ‌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رآمدـازـ‌هرـ‌کاربرـــــ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3358" r="14034"/>
          <a:stretch/>
        </p:blipFill>
        <p:spPr>
          <a:xfrm>
            <a:off x="6969621" y="2653526"/>
            <a:ext cx="3953851" cy="306307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470645" y="1563319"/>
            <a:ext cx="5981126" cy="619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 rtl="1">
              <a:lnSpc>
                <a:spcPct val="107000"/>
              </a:lnSpc>
              <a:spcAft>
                <a:spcPts val="800"/>
              </a:spcAft>
            </a:pPr>
            <a:r>
              <a:rPr lang="fa-IR" sz="3200" b="1" dirty="0">
                <a:latin typeface="Calibri" panose="020F0502020204030204" pitchFamily="34" charset="0"/>
                <a:ea typeface="Calibri" panose="020F0502020204030204" pitchFamily="34" charset="0"/>
                <a:cs typeface="IRANSans" panose="020B0506030804020204" pitchFamily="34" charset="-78"/>
              </a:rPr>
              <a:t>نرخ تکرار مشتری </a:t>
            </a:r>
            <a:r>
              <a:rPr lang="en-US" sz="3200" b="1" dirty="0" smtClean="0">
                <a:latin typeface="IRANSans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repurchase </a:t>
            </a:r>
            <a:r>
              <a:rPr lang="en-US" sz="3200" b="1" dirty="0">
                <a:latin typeface="IRANSans" panose="020B0506030804020204" pitchFamily="34" charset="-78"/>
                <a:ea typeface="Calibri" panose="020F0502020204030204" pitchFamily="34" charset="0"/>
                <a:cs typeface="Arial" panose="020B0604020202020204" pitchFamily="34" charset="0"/>
              </a:rPr>
              <a:t>rate</a:t>
            </a:r>
            <a:endParaRPr lang="en-US" sz="3200" b="1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53890" y="5798740"/>
            <a:ext cx="3445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گزارش ۶ ماهه اول سال ۹۸ دیجیکالا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021823" y="5818207"/>
            <a:ext cx="1542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گزارش کافه‌بازار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3735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738461" y="782524"/>
            <a:ext cx="131305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ـــــــــــــــــــــــــــــــــــــــــــــــ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۳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ـمیانگین‌ـ‌</a:t>
            </a:r>
            <a:r>
              <a:rPr lang="fa-IR" sz="32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</a:t>
            </a:r>
            <a:r>
              <a:rPr lang="fa-IR" sz="32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رآمدـازـ‌هرـ‌کاربرـــــ</a:t>
            </a:r>
            <a:endParaRPr lang="fa-IR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88559723"/>
              </p:ext>
            </p:extLst>
          </p:nvPr>
        </p:nvGraphicFramePr>
        <p:xfrm>
          <a:off x="2380343" y="1727201"/>
          <a:ext cx="7794172" cy="4478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563430" y="3814679"/>
            <a:ext cx="1219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ARPU </a:t>
            </a:r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بالا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56115" y="3814679"/>
            <a:ext cx="14731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ARPU </a:t>
            </a:r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پایین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44144" y="6232357"/>
            <a:ext cx="2717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Repurchase rate</a:t>
            </a:r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پایین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48201" y="1454917"/>
            <a:ext cx="27178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en-US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Repurchase rate</a:t>
            </a:r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بالا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5138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ـــــــکـــــــــــــــــــســــــــــــــــ</a:t>
            </a:r>
            <a:r>
              <a:rPr lang="fa-IR" sz="4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بازار</a:t>
            </a:r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5" name="Picture 2" descr="ÙØ¯Ù Ø§ÙÙ. Ø§Ø±ÛØ§Ø¨Û Ø¹ÙÙÚ©Ø±Ø¯ ÙØ§ÙÛ Ù Ø³ÙÙ Ø¨Ø§Ø²Ø§Ø± ÛÚ© Ø§Ø³ØªØ§Ø±ØªØ§Ù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28" y="1381990"/>
            <a:ext cx="5447368" cy="45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54172" y="2549743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4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کود</a:t>
            </a:r>
          </a:p>
          <a:p>
            <a:pPr algn="r" rtl="1">
              <a:lnSpc>
                <a:spcPct val="150000"/>
              </a:lnSpc>
            </a:pPr>
            <a:r>
              <a:rPr lang="fa-IR" sz="28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رشد </a:t>
            </a:r>
            <a:r>
              <a:rPr lang="fa-IR" sz="28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کــ</a:t>
            </a: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اربر</a:t>
            </a:r>
            <a:endParaRPr lang="fa-IR" sz="2800" b="1" dirty="0">
              <a:solidFill>
                <a:schemeClr val="bg1">
                  <a:lumMod val="50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28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رشد </a:t>
            </a: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فر</a:t>
            </a:r>
            <a:r>
              <a:rPr lang="fa-IR" sz="28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ـو</a:t>
            </a: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</a:t>
            </a:r>
            <a:endParaRPr lang="fa-IR" sz="2800" b="1" baseline="30000" dirty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r" rtl="1"/>
            <a:r>
              <a:rPr lang="fa-IR" sz="28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میانگین </a:t>
            </a:r>
            <a:r>
              <a:rPr lang="fa-IR" sz="2800" b="1" dirty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</a:t>
            </a:r>
            <a:r>
              <a:rPr lang="fa-IR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رآمد از هر </a:t>
            </a:r>
            <a:r>
              <a:rPr lang="fa-I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کاربر</a:t>
            </a:r>
            <a:endParaRPr lang="fa-IR" sz="2800" b="1" baseline="30000" dirty="0">
              <a:solidFill>
                <a:schemeClr val="tx1">
                  <a:lumMod val="85000"/>
                  <a:lumOff val="1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393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635000" y="-12700"/>
            <a:ext cx="130556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ـــــــکـــــــــــــــــــســـــــــــــــبـــــــــــــ</a:t>
            </a:r>
            <a:endParaRPr lang="fa-IR" sz="4400" b="1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6" name="Picture 2" descr="ÙØ¯Ù Ø³ÙÙ. Ø§Ø±Ø²ÛØ§Ø¨Û Ø¹ÙÙÚ©Ø±Ø¯ Ø¯Ø§Ø®ÙÛ Ù Ú©Ø§Ø±Ø§ÛÛ Ø³Ø±ÙÛØ³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9" y="2138171"/>
            <a:ext cx="3858038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ÙØ¯Ù Ø¯ÙÙ. Ø¹ÙÙÚ©Ø±Ø¯ Ø±Ø´Ø¯ ÙØ´ØªØ±ÛØ§Ù ÛÚ© Ø§Ø³ØªØ§Ø±ØªØ§Ù¾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4" y="2138171"/>
            <a:ext cx="4009087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ÙØ¯Ù Ø§ÙÙ. Ø§Ø±ÛØ§Ø¨Û Ø¹ÙÙÚ©Ø±Ø¯ ÙØ§ÙÛ Ù Ø³ÙÙ Ø¨Ø§Ø²Ø§Ø± ÛÚ© Ø§Ø³ØªØ§Ø±ØªØ§Ù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442" y="2138171"/>
            <a:ext cx="3878526" cy="32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8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 descr="Vanity Metrics - TimelinesThere will always be something up and to the right "/>
          <p:cNvPicPr>
            <a:picLocks noChangeAspect="1" noChangeArrowheads="1"/>
          </p:cNvPicPr>
          <p:nvPr/>
        </p:nvPicPr>
        <p:blipFill rotWithShape="1">
          <a:blip r:embed="rId3" cstate="print"/>
          <a:srcRect t="26903" b="30306"/>
          <a:stretch/>
        </p:blipFill>
        <p:spPr bwMode="auto">
          <a:xfrm>
            <a:off x="5457108" y="2945916"/>
            <a:ext cx="5930900" cy="304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320800" y="215247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می‌توان نموداری یافت که به سمت راست و بالا در حال رشد باشد!</a:t>
            </a:r>
            <a:endParaRPr lang="en-US" sz="2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4890456" y="838201"/>
            <a:ext cx="222227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7200" b="1" dirty="0">
                <a:solidFill>
                  <a:srgbClr val="0070C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ــــــــــــــــــــهـــــــمیشـــــــــهــــــــــــــــــ</a:t>
            </a:r>
          </a:p>
        </p:txBody>
      </p:sp>
      <p:sp>
        <p:nvSpPr>
          <p:cNvPr id="4" name="Rectangle 3"/>
          <p:cNvSpPr/>
          <p:nvPr/>
        </p:nvSpPr>
        <p:spPr>
          <a:xfrm>
            <a:off x="8422558" y="5824639"/>
            <a:ext cx="102624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cs typeface="B Yekan" panose="00000400000000000000" pitchFamily="2" charset="-78"/>
              </a:rPr>
              <a:t>تعداد کاربر</a:t>
            </a:r>
          </a:p>
        </p:txBody>
      </p:sp>
      <p:sp>
        <p:nvSpPr>
          <p:cNvPr id="6" name="Rectangle 5"/>
          <p:cNvSpPr/>
          <p:nvPr/>
        </p:nvSpPr>
        <p:spPr>
          <a:xfrm>
            <a:off x="6316984" y="5824639"/>
            <a:ext cx="13484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cs typeface="B Yekan" panose="00000400000000000000" pitchFamily="2" charset="-78"/>
              </a:rPr>
              <a:t>نصب اپلیکیشن</a:t>
            </a:r>
          </a:p>
        </p:txBody>
      </p:sp>
      <p:sp>
        <p:nvSpPr>
          <p:cNvPr id="7" name="Rectangle 6"/>
          <p:cNvSpPr/>
          <p:nvPr/>
        </p:nvSpPr>
        <p:spPr>
          <a:xfrm>
            <a:off x="4604145" y="5824639"/>
            <a:ext cx="9557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cs typeface="B Yekan" panose="00000400000000000000" pitchFamily="2" charset="-78"/>
              </a:rPr>
              <a:t>فروش کل</a:t>
            </a:r>
          </a:p>
        </p:txBody>
      </p:sp>
      <p:sp>
        <p:nvSpPr>
          <p:cNvPr id="8" name="Rectangle 7"/>
          <p:cNvSpPr/>
          <p:nvPr/>
        </p:nvSpPr>
        <p:spPr>
          <a:xfrm>
            <a:off x="2514600" y="5824639"/>
            <a:ext cx="133241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>
                <a:cs typeface="B Yekan" panose="00000400000000000000" pitchFamily="2" charset="-78"/>
              </a:rPr>
              <a:t>بازدید از سایت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4955" y="3111415"/>
            <a:ext cx="4154900" cy="264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1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73100"/>
            <a:ext cx="12192000" cy="81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30501" y="3124199"/>
            <a:ext cx="26288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چرخه ناب</a:t>
            </a:r>
            <a:endParaRPr 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4094948264"/>
              </p:ext>
            </p:extLst>
          </p:nvPr>
        </p:nvGraphicFramePr>
        <p:xfrm>
          <a:off x="228600" y="1166873"/>
          <a:ext cx="7645400" cy="461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Rectangle 22"/>
          <p:cNvSpPr/>
          <p:nvPr/>
        </p:nvSpPr>
        <p:spPr>
          <a:xfrm>
            <a:off x="4902203" y="5168286"/>
            <a:ext cx="23241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کارآفرینان از این بخش بیشتر از هم لذت می‌برند ولی این همیشه خوب نیست.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26" name="Elbow Connector 25"/>
          <p:cNvCxnSpPr/>
          <p:nvPr/>
        </p:nvCxnSpPr>
        <p:spPr>
          <a:xfrm>
            <a:off x="6019800" y="4699000"/>
            <a:ext cx="1206503" cy="1077973"/>
          </a:xfrm>
          <a:prstGeom prst="bentConnector3">
            <a:avLst>
              <a:gd name="adj1" fmla="val 96316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498601" y="797205"/>
            <a:ext cx="23241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آنچه همه دارندش، نابِ ناب!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36" name="Elbow Connector 35"/>
          <p:cNvCxnSpPr>
            <a:stCxn id="24" idx="0"/>
          </p:cNvCxnSpPr>
          <p:nvPr/>
        </p:nvCxnSpPr>
        <p:spPr>
          <a:xfrm rot="16200000" flipV="1">
            <a:off x="2860621" y="-23806"/>
            <a:ext cx="82658" cy="2298700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549400" y="5621476"/>
            <a:ext cx="2035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اینجا دقیقا جایی‌ست که شکست‌ها شروع می‌شود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40" name="Elbow Connector 39"/>
          <p:cNvCxnSpPr>
            <a:endCxn id="24" idx="2"/>
          </p:cNvCxnSpPr>
          <p:nvPr/>
        </p:nvCxnSpPr>
        <p:spPr>
          <a:xfrm flipV="1">
            <a:off x="1752599" y="5776973"/>
            <a:ext cx="2298701" cy="344269"/>
          </a:xfrm>
          <a:prstGeom prst="bentConnector2">
            <a:avLst/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127000" y="3106192"/>
            <a:ext cx="16255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4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داده‌ای </a:t>
            </a:r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نباشد،</a:t>
            </a:r>
          </a:p>
          <a:p>
            <a:pPr algn="r" rtl="1"/>
            <a:r>
              <a:rPr lang="fa-IR" sz="1400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چیزی </a:t>
            </a:r>
            <a:r>
              <a:rPr lang="fa-IR" sz="1400" dirty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یاد نمی‌گیرید</a:t>
            </a:r>
            <a:endParaRPr lang="en-US" sz="1400" dirty="0">
              <a:solidFill>
                <a:schemeClr val="bg1">
                  <a:lumMod val="9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45" name="Elbow Connector 44"/>
          <p:cNvCxnSpPr/>
          <p:nvPr/>
        </p:nvCxnSpPr>
        <p:spPr>
          <a:xfrm rot="10800000" flipV="1">
            <a:off x="228601" y="2627372"/>
            <a:ext cx="1689099" cy="1002039"/>
          </a:xfrm>
          <a:prstGeom prst="bentConnector3">
            <a:avLst>
              <a:gd name="adj1" fmla="val 11654"/>
            </a:avLst>
          </a:prstGeom>
          <a:ln w="19050">
            <a:solidFill>
              <a:schemeClr val="accent2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7022707" y="2194441"/>
            <a:ext cx="4604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یک استارتاپ، هدف تحلیل عبارت است از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530853" y="2722425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RAban" pitchFamily="2" charset="-78"/>
                <a:cs typeface="B Roya" pitchFamily="2" charset="-78"/>
              </a:rPr>
              <a:t>تکرار چرخه‌های تناسب بازار/محصول</a:t>
            </a:r>
          </a:p>
          <a:p>
            <a:pPr algn="r" rtl="1"/>
            <a:r>
              <a:rPr lang="fa-I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RAban" pitchFamily="2" charset="-78"/>
                <a:cs typeface="B Roya" pitchFamily="2" charset="-78"/>
              </a:rPr>
              <a:t>و پیدا کردن مسیر پایدار برای رشد</a:t>
            </a:r>
          </a:p>
        </p:txBody>
      </p:sp>
      <p:sp>
        <p:nvSpPr>
          <p:cNvPr id="56" name="Rectangle 55"/>
          <p:cNvSpPr/>
          <p:nvPr/>
        </p:nvSpPr>
        <p:spPr>
          <a:xfrm>
            <a:off x="7713602" y="3808057"/>
            <a:ext cx="39132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>
                <a:solidFill>
                  <a:srgbClr val="FFFF00"/>
                </a:solidFill>
                <a:latin typeface="IRAban" pitchFamily="2" charset="-78"/>
                <a:cs typeface="A KORDi" panose="00000400000000000000" pitchFamily="2" charset="-78"/>
              </a:rPr>
              <a:t>قبل از تمام شدن پول</a:t>
            </a:r>
            <a:endParaRPr lang="en-US" sz="2800" dirty="0">
              <a:solidFill>
                <a:srgbClr val="FFFF00"/>
              </a:solidFill>
              <a:latin typeface="IRAban" pitchFamily="2" charset="-78"/>
              <a:cs typeface="A KORDi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572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2621</TotalTime>
  <Words>1661</Words>
  <Application>Microsoft Office PowerPoint</Application>
  <PresentationFormat>Widescreen</PresentationFormat>
  <Paragraphs>500</Paragraphs>
  <Slides>66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84" baseType="lpstr">
      <vt:lpstr>A KORDi</vt:lpstr>
      <vt:lpstr>A RaiMedia-Black</vt:lpstr>
      <vt:lpstr>Arial</vt:lpstr>
      <vt:lpstr>B Roya</vt:lpstr>
      <vt:lpstr>B Yekan</vt:lpstr>
      <vt:lpstr>Calibri</vt:lpstr>
      <vt:lpstr>Calibri Light</vt:lpstr>
      <vt:lpstr>Cambria Math</vt:lpstr>
      <vt:lpstr>Candara</vt:lpstr>
      <vt:lpstr>Courier New</vt:lpstr>
      <vt:lpstr>IRAban</vt:lpstr>
      <vt:lpstr>IRANSans</vt:lpstr>
      <vt:lpstr>Source Sans Pro</vt:lpstr>
      <vt:lpstr>Source Serif Pro</vt:lpstr>
      <vt:lpstr>Tahoma</vt:lpstr>
      <vt:lpstr>Times New Roman</vt:lpstr>
      <vt:lpstr>ذ غث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mnasseri</dc:creator>
  <cp:lastModifiedBy>mnasseri</cp:lastModifiedBy>
  <cp:revision>446</cp:revision>
  <dcterms:created xsi:type="dcterms:W3CDTF">2019-12-05T17:28:55Z</dcterms:created>
  <dcterms:modified xsi:type="dcterms:W3CDTF">2019-12-17T09:32:06Z</dcterms:modified>
</cp:coreProperties>
</file>